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03/03/2017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03/03/2017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03/03/2017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03/03/2017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png"/><Relationship Id="rId7"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keep the ball close &amp; under control</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Outside of foot or your heel?)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dribble with some success, close &amp; under control</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1</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Traffic Lights – </a:t>
            </a:r>
            <a:r>
              <a:rPr lang="en-GB" sz="1500" dirty="0" smtClean="0">
                <a:latin typeface="Tw Cen MT Condensed" panose="020B0606020104020203" pitchFamily="34" charset="0"/>
              </a:rPr>
              <a:t>Mark out a large square/rectangle with cones, large enough for all children to dribble in. You’ll need three cones – Green, Red &amp; Orange (Amber). When you hold up and call “Green!” – the children must start dribbling their football staying in the box and avoiding the other children. For “Amber!” – children stay still but move the ball from one foot to the other. For “Red” – children have to stop their ball with their feet as fast as they can.</a:t>
            </a:r>
          </a:p>
          <a:p>
            <a:pPr>
              <a:defRPr/>
            </a:pPr>
            <a:r>
              <a:rPr lang="en-GB" sz="1500" u="sng" dirty="0">
                <a:latin typeface="Tw Cen MT Condensed" panose="020B0606020104020203" pitchFamily="34" charset="0"/>
              </a:rPr>
              <a:t>3</a:t>
            </a:r>
            <a:r>
              <a:rPr lang="en-GB" sz="1500" u="sng" dirty="0" smtClean="0">
                <a:latin typeface="Tw Cen MT Condensed" panose="020B0606020104020203" pitchFamily="34" charset="0"/>
              </a:rPr>
              <a:t>. Traffic Lights (Competition phase!) –</a:t>
            </a:r>
            <a:r>
              <a:rPr lang="en-GB" sz="1500" dirty="0" smtClean="0">
                <a:latin typeface="Tw Cen MT Condensed" panose="020B0606020104020203" pitchFamily="34" charset="0"/>
              </a:rPr>
              <a:t> Now the children understand how to play the traffic lights game, it’s time to get competitive! The children that are the slowest to stop are out! They then have to dribble around the area whilst others play. </a:t>
            </a:r>
            <a:r>
              <a:rPr lang="en-GB" sz="1500" b="1" i="1" u="sng" dirty="0" smtClean="0">
                <a:latin typeface="Tw Cen MT Condensed" panose="020B0606020104020203" pitchFamily="34" charset="0"/>
              </a:rPr>
              <a:t>Be a little more lenient with L/A  </a:t>
            </a:r>
            <a:r>
              <a:rPr lang="en-GB" sz="1500" dirty="0" smtClean="0">
                <a:latin typeface="Tw Cen MT Condensed" panose="020B0606020104020203" pitchFamily="34" charset="0"/>
              </a:rPr>
              <a:t>  </a:t>
            </a:r>
          </a:p>
          <a:p>
            <a:pPr>
              <a:defRPr/>
            </a:pPr>
            <a:endParaRPr lang="en-GB" sz="1500" u="sng" dirty="0">
              <a:latin typeface="Tw Cen MT Condensed" panose="020B0606020104020203" pitchFamily="34" charset="0"/>
            </a:endParaRPr>
          </a:p>
          <a:p>
            <a:pPr>
              <a:defRPr/>
            </a:pPr>
            <a:r>
              <a:rPr lang="en-GB" sz="1500" u="sng" dirty="0" smtClean="0">
                <a:latin typeface="Tw Cen MT Condensed" panose="020B0606020104020203" pitchFamily="34" charset="0"/>
              </a:rPr>
              <a:t>4. The Gauntlet – </a:t>
            </a:r>
            <a:r>
              <a:rPr lang="en-GB" sz="1500" dirty="0" smtClean="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smtClean="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smtClean="0">
                <a:latin typeface="Tw Cen MT Condensed" panose="020B0606020104020203" pitchFamily="34" charset="0"/>
              </a:rPr>
              <a:t>I.e</a:t>
            </a:r>
            <a:r>
              <a:rPr lang="en-GB" sz="1500" b="1" i="1" u="sng" dirty="0" smtClean="0">
                <a:latin typeface="Tw Cen MT Condensed" panose="020B0606020104020203" pitchFamily="34" charset="0"/>
              </a:rPr>
              <a:t> 2 attackers vs 1 defender)</a:t>
            </a:r>
          </a:p>
        </p:txBody>
      </p:sp>
    </p:spTree>
    <p:extLst>
      <p:ext uri="{BB962C8B-B14F-4D97-AF65-F5344CB8AC3E}">
        <p14:creationId xmlns:p14="http://schemas.microsoft.com/office/powerpoint/2010/main" val="215938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5</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a:t>
            </a:r>
            <a:r>
              <a:rPr lang="en-GB" altLang="en-US" sz="1600" u="sng" dirty="0" smtClean="0">
                <a:latin typeface="Tw Cen MT Condensed" pitchFamily="34" charset="0"/>
              </a:rPr>
              <a:t>– Muscle memory </a:t>
            </a:r>
          </a:p>
          <a:p>
            <a:pPr eaLnBrk="1" hangingPunct="1">
              <a:spcBef>
                <a:spcPct val="0"/>
              </a:spcBef>
              <a:buFontTx/>
              <a:buNone/>
            </a:pPr>
            <a:r>
              <a:rPr lang="en-GB" altLang="en-US" sz="1600" dirty="0" smtClean="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smtClean="0">
                <a:latin typeface="Tw Cen MT Condensed" pitchFamily="34" charset="0"/>
              </a:rPr>
              <a:t>Attempt at something will not allow this to happen. Always allow children to multiple attempts if your activity requires an element of queuing.</a:t>
            </a:r>
          </a:p>
        </p:txBody>
      </p:sp>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a:t>
            </a:r>
            <a:r>
              <a:rPr lang="en-GB" sz="1600" dirty="0" smtClean="0">
                <a:latin typeface="Tw Cen MT Condensed" panose="020B0606020104020203" pitchFamily="34" charset="0"/>
              </a:rPr>
              <a:t>ball </a:t>
            </a:r>
            <a:r>
              <a:rPr lang="en-GB" sz="1600" dirty="0">
                <a:latin typeface="Tw Cen MT Condensed" panose="020B0606020104020203" pitchFamily="34" charset="0"/>
              </a:rPr>
              <a:t>low</a:t>
            </a:r>
            <a:r>
              <a:rPr lang="en-GB" sz="1600" dirty="0" smtClean="0">
                <a:latin typeface="Tw Cen MT Condensed" panose="020B0606020104020203" pitchFamily="34" charset="0"/>
              </a:rPr>
              <a:t>)</a:t>
            </a:r>
            <a:endParaRPr lang="en-GB" altLang="en-US" sz="1600" u="sng" dirty="0">
              <a:latin typeface="Tw Cen MT Condensed" pitchFamily="34" charset="0"/>
            </a:endParaRPr>
          </a:p>
        </p:txBody>
      </p:sp>
      <p:sp>
        <p:nvSpPr>
          <p:cNvPr id="15" name="TextBox 69"/>
          <p:cNvSpPr txBox="1">
            <a:spLocks noChangeArrowheads="1"/>
          </p:cNvSpPr>
          <p:nvPr/>
        </p:nvSpPr>
        <p:spPr bwMode="auto">
          <a:xfrm>
            <a:off x="178941"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Pair children by ability.</a:t>
            </a:r>
          </a:p>
          <a:p>
            <a:pPr eaLnBrk="1" hangingPunct="1">
              <a:spcBef>
                <a:spcPct val="0"/>
              </a:spcBef>
              <a:buFontTx/>
              <a:buNone/>
            </a:pPr>
            <a:r>
              <a:rPr lang="en-GB" altLang="en-US" sz="1600" dirty="0" smtClean="0">
                <a:latin typeface="Tw Cen MT Condensed" pitchFamily="34" charset="0"/>
              </a:rPr>
              <a:t>Children must pass through the</a:t>
            </a:r>
          </a:p>
          <a:p>
            <a:pPr eaLnBrk="1" hangingPunct="1">
              <a:spcBef>
                <a:spcPct val="0"/>
              </a:spcBef>
              <a:buFontTx/>
              <a:buNone/>
            </a:pPr>
            <a:r>
              <a:rPr lang="en-GB" altLang="en-US" sz="1600" dirty="0" smtClean="0">
                <a:latin typeface="Tw Cen MT Condensed" pitchFamily="34" charset="0"/>
              </a:rPr>
              <a:t>gates, then dribble and find</a:t>
            </a:r>
          </a:p>
          <a:p>
            <a:pPr eaLnBrk="1" hangingPunct="1">
              <a:spcBef>
                <a:spcPct val="0"/>
              </a:spcBef>
              <a:buFontTx/>
              <a:buNone/>
            </a:pPr>
            <a:r>
              <a:rPr lang="en-GB" altLang="en-US" sz="1600" dirty="0" smtClean="0">
                <a:latin typeface="Tw Cen MT Condensed" pitchFamily="34" charset="0"/>
              </a:rPr>
              <a:t>another one!</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dirty="0" smtClean="0">
                <a:latin typeface="Tw Cen MT Condensed" pitchFamily="34" charset="0"/>
              </a:rPr>
              <a:t>PROGRESSION - </a:t>
            </a:r>
            <a:r>
              <a:rPr lang="en-GB" altLang="en-US" sz="1600" dirty="0" smtClean="0">
                <a:latin typeface="Tw Cen MT Condensed" pitchFamily="34" charset="0"/>
              </a:rPr>
              <a:t> </a:t>
            </a:r>
            <a:endParaRPr lang="en-GB" altLang="en-US" sz="1600" dirty="0">
              <a:latin typeface="Tw Cen MT Condensed" pitchFamily="34" charset="0"/>
            </a:endParaRPr>
          </a:p>
        </p:txBody>
      </p:sp>
      <p:sp>
        <p:nvSpPr>
          <p:cNvPr id="23" name="TextBox 22"/>
          <p:cNvSpPr txBox="1"/>
          <p:nvPr/>
        </p:nvSpPr>
        <p:spPr>
          <a:xfrm>
            <a:off x="611560" y="3836655"/>
            <a:ext cx="3707905"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a:t>
            </a:r>
          </a:p>
          <a:p>
            <a:pPr algn="ctr"/>
            <a:r>
              <a:rPr lang="en-GB" sz="1600" b="1" dirty="0" smtClean="0">
                <a:solidFill>
                  <a:srgbClr val="FF0000"/>
                </a:solidFill>
                <a:latin typeface="Tw Cen MT Condensed" panose="020B0606020104020203" pitchFamily="34" charset="0"/>
              </a:rPr>
              <a:t> do in 1 minute?! Go!”</a:t>
            </a:r>
            <a:endParaRPr lang="en-GB" sz="1600" b="1" dirty="0">
              <a:solidFill>
                <a:srgbClr val="FF0000"/>
              </a:solidFill>
              <a:latin typeface="Tw Cen MT Condensed" panose="020B0606020104020203" pitchFamily="34" charset="0"/>
            </a:endParaRPr>
          </a:p>
        </p:txBody>
      </p:sp>
      <p:pic>
        <p:nvPicPr>
          <p:cNvPr id="24"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93" t="32285" r="55112" b="14795"/>
          <a:stretch/>
        </p:blipFill>
        <p:spPr bwMode="auto">
          <a:xfrm>
            <a:off x="3712015"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2267745"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339752"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629065"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213241"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213241"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843808"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339752"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987824"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987824"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925209"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637177"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213241"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995936"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413041"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411760"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421153"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563888"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3061113"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3205129"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4. Overload!</a:t>
            </a: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r>
              <a:rPr lang="en-GB" sz="1600" b="1" i="1" u="sng" dirty="0" smtClean="0">
                <a:latin typeface="Tw Cen MT Condensed" panose="020B0606020104020203" pitchFamily="34" charset="0"/>
              </a:rPr>
              <a:t>To </a:t>
            </a:r>
            <a:r>
              <a:rPr lang="en-GB" sz="1600" b="1" i="1" u="sng" dirty="0">
                <a:latin typeface="Tw Cen MT Condensed" panose="020B0606020104020203" pitchFamily="34" charset="0"/>
              </a:rPr>
              <a:t>start with make sure each group has </a:t>
            </a:r>
            <a:r>
              <a:rPr lang="en-GB" sz="1600" b="1" i="1" u="sng" dirty="0" smtClean="0">
                <a:latin typeface="Tw Cen MT Condensed" panose="020B0606020104020203" pitchFamily="34" charset="0"/>
              </a:rPr>
              <a:t>three</a:t>
            </a:r>
          </a:p>
          <a:p>
            <a:pPr marL="0" indent="0" eaLnBrk="1" hangingPunct="1">
              <a:spcBef>
                <a:spcPct val="0"/>
              </a:spcBef>
              <a:buNone/>
            </a:pPr>
            <a:r>
              <a:rPr lang="en-GB" sz="1600" b="1" i="1" u="sng" dirty="0" smtClean="0">
                <a:latin typeface="Tw Cen MT Condensed" panose="020B0606020104020203" pitchFamily="34" charset="0"/>
              </a:rPr>
              <a:t>attackers </a:t>
            </a:r>
            <a:r>
              <a:rPr lang="en-GB" sz="1600" b="1" i="1" u="sng" dirty="0">
                <a:latin typeface="Tw Cen MT Condensed" panose="020B0606020104020203" pitchFamily="34" charset="0"/>
              </a:rPr>
              <a:t>vs one defender, as the activity </a:t>
            </a:r>
            <a:r>
              <a:rPr lang="en-GB" sz="1600" b="1" i="1" u="sng" dirty="0" smtClean="0">
                <a:latin typeface="Tw Cen MT Condensed" panose="020B0606020104020203" pitchFamily="34" charset="0"/>
              </a:rPr>
              <a:t>develops</a:t>
            </a:r>
          </a:p>
          <a:p>
            <a:pPr marL="0" indent="0" eaLnBrk="1" hangingPunct="1">
              <a:spcBef>
                <a:spcPct val="0"/>
              </a:spcBef>
              <a:buNone/>
            </a:pPr>
            <a:r>
              <a:rPr lang="en-GB" sz="1600" b="1" i="1" u="sng" dirty="0" smtClean="0">
                <a:latin typeface="Tw Cen MT Condensed" panose="020B0606020104020203" pitchFamily="34" charset="0"/>
              </a:rPr>
              <a:t>and </a:t>
            </a:r>
            <a:r>
              <a:rPr lang="en-GB" sz="1600" b="1" i="1" u="sng" dirty="0">
                <a:latin typeface="Tw Cen MT Condensed" panose="020B0606020104020203" pitchFamily="34" charset="0"/>
              </a:rPr>
              <a:t>the children progress this can be adapted </a:t>
            </a:r>
            <a:r>
              <a:rPr lang="en-GB" sz="1600" b="1" i="1" u="sng" dirty="0" smtClean="0">
                <a:latin typeface="Tw Cen MT Condensed" panose="020B0606020104020203" pitchFamily="34" charset="0"/>
              </a:rPr>
              <a:t>to</a:t>
            </a:r>
          </a:p>
          <a:p>
            <a:pPr marL="0" indent="0" eaLnBrk="1" hangingPunct="1">
              <a:spcBef>
                <a:spcPct val="0"/>
              </a:spcBef>
              <a:buNone/>
            </a:pPr>
            <a:r>
              <a:rPr lang="en-GB" sz="1600" b="1" i="1" u="sng" dirty="0" smtClean="0">
                <a:latin typeface="Tw Cen MT Condensed" panose="020B0606020104020203" pitchFamily="34" charset="0"/>
              </a:rPr>
              <a:t>2 </a:t>
            </a:r>
            <a:r>
              <a:rPr lang="en-GB" sz="1600" b="1" i="1" u="sng" dirty="0">
                <a:latin typeface="Tw Cen MT Condensed" panose="020B0606020104020203" pitchFamily="34" charset="0"/>
              </a:rPr>
              <a:t>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4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3" name="Picture 7" descr="Boy Soccer Play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a:t>
            </a:r>
            <a:r>
              <a:rPr lang="en-GB" altLang="en-US" sz="1600" dirty="0" smtClean="0">
                <a:latin typeface="Tw Cen MT Condensed" panose="020B0606020104020203" pitchFamily="34" charset="0"/>
              </a:rPr>
              <a:t>number</a:t>
            </a:r>
          </a:p>
          <a:p>
            <a:pPr marL="0" indent="0" eaLnBrk="1" hangingPunct="1">
              <a:spcBef>
                <a:spcPct val="0"/>
              </a:spcBef>
              <a:buFontTx/>
              <a:buNone/>
            </a:pP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points, every time it is a </a:t>
            </a:r>
            <a:r>
              <a:rPr lang="en-GB" altLang="en-US" sz="1600" dirty="0" smtClean="0">
                <a:latin typeface="Tw Cen MT Condensed" panose="020B0606020104020203" pitchFamily="34" charset="0"/>
              </a:rPr>
              <a:t>child’s</a:t>
            </a:r>
          </a:p>
          <a:p>
            <a:pPr marL="0" indent="0" eaLnBrk="1" hangingPunct="1">
              <a:spcBef>
                <a:spcPct val="0"/>
              </a:spcBef>
              <a:buFontTx/>
              <a:buNone/>
            </a:pPr>
            <a:r>
              <a:rPr lang="en-GB" altLang="en-US" sz="1600" dirty="0" smtClean="0">
                <a:latin typeface="Tw Cen MT Condensed" panose="020B0606020104020203" pitchFamily="34" charset="0"/>
              </a:rPr>
              <a:t>turn </a:t>
            </a:r>
            <a:r>
              <a:rPr lang="en-GB" altLang="en-US" sz="1600" dirty="0">
                <a:latin typeface="Tw Cen MT Condensed" panose="020B0606020104020203" pitchFamily="34" charset="0"/>
              </a:rPr>
              <a:t>– allow them to take 3 </a:t>
            </a:r>
            <a:r>
              <a:rPr lang="en-GB" altLang="en-US" sz="1600" dirty="0" smtClean="0">
                <a:latin typeface="Tw Cen MT Condensed" panose="020B0606020104020203" pitchFamily="34" charset="0"/>
              </a:rPr>
              <a:t>shots</a:t>
            </a:r>
          </a:p>
          <a:p>
            <a:pPr marL="0" indent="0" eaLnBrk="1" hangingPunct="1">
              <a:spcBef>
                <a:spcPct val="0"/>
              </a:spcBef>
              <a:buFontTx/>
              <a:buNone/>
            </a:pPr>
            <a:r>
              <a:rPr lang="en-GB" altLang="en-US" sz="1600" dirty="0" smtClean="0">
                <a:latin typeface="Tw Cen MT Condensed" panose="020B0606020104020203" pitchFamily="34" charset="0"/>
              </a:rPr>
              <a:t>minimum</a:t>
            </a:r>
            <a:r>
              <a:rPr lang="en-GB" altLang="en-US" sz="1600" dirty="0">
                <a:latin typeface="Tw Cen MT Condensed" panose="020B0606020104020203" pitchFamily="34" charset="0"/>
              </a:rPr>
              <a:t>!</a:t>
            </a:r>
            <a:endParaRPr lang="en-GB" altLang="en-US" sz="1600" u="sng" dirty="0" smtClean="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a:t>
            </a:r>
            <a:r>
              <a:rPr lang="en-GB" altLang="en-US" sz="1600" b="1" i="1" u="sng" dirty="0" smtClean="0">
                <a:latin typeface="Tw Cen MT Condensed" panose="020B0606020104020203" pitchFamily="34" charset="0"/>
              </a:rPr>
              <a:t>targets</a:t>
            </a:r>
          </a:p>
          <a:p>
            <a:pPr marL="0" indent="0" eaLnBrk="1" hangingPunct="1">
              <a:spcBef>
                <a:spcPct val="0"/>
              </a:spcBef>
              <a:buNone/>
            </a:pPr>
            <a:r>
              <a:rPr lang="en-GB" altLang="en-US" sz="1600" b="1" i="1" u="sng" dirty="0" smtClean="0">
                <a:latin typeface="Tw Cen MT Condensed" panose="020B0606020104020203" pitchFamily="34" charset="0"/>
              </a:rPr>
              <a:t>– </a:t>
            </a:r>
            <a:r>
              <a:rPr lang="en-GB" altLang="en-US" sz="1600" b="1" i="1" u="sng" dirty="0">
                <a:latin typeface="Tw Cen MT Condensed" panose="020B0606020104020203" pitchFamily="34" charset="0"/>
              </a:rPr>
              <a:t>Use weaker foot. </a:t>
            </a:r>
            <a:endParaRPr lang="en-GB" altLang="en-US" sz="1600" b="1" i="1" u="sng" dirty="0" smtClean="0">
              <a:latin typeface="Tw Cen MT Condensed" panose="020B0606020104020203" pitchFamily="34" charset="0"/>
            </a:endParaRPr>
          </a:p>
          <a:p>
            <a:pPr marL="0" indent="0" eaLnBrk="1" hangingPunct="1">
              <a:spcBef>
                <a:spcPct val="0"/>
              </a:spcBef>
              <a:buNone/>
            </a:pPr>
            <a:r>
              <a:rPr lang="en-GB" altLang="en-US" sz="1600" b="1" i="1" u="sng" dirty="0" smtClean="0">
                <a:latin typeface="Tw Cen MT Condensed" panose="020B0606020104020203" pitchFamily="34" charset="0"/>
              </a:rPr>
              <a:t>L/A </a:t>
            </a:r>
            <a:r>
              <a:rPr lang="en-GB" altLang="en-US" sz="1600" b="1" i="1" u="sng" dirty="0">
                <a:latin typeface="Tw Cen MT Condensed" panose="020B0606020104020203" pitchFamily="34" charset="0"/>
              </a:rPr>
              <a:t>close to target, large target</a:t>
            </a:r>
            <a:r>
              <a:rPr lang="en-GB" altLang="en-US" sz="1600" b="1" i="1" u="sng" dirty="0" smtClean="0">
                <a:latin typeface="Tw Cen MT Condensed" panose="020B0606020104020203" pitchFamily="34" charset="0"/>
              </a:rPr>
              <a:t>.</a:t>
            </a:r>
            <a:endParaRPr lang="en-GB" sz="1500" u="sng" dirty="0">
              <a:latin typeface="Tw Cen MT Condensed" panose="020B0606020104020203" pitchFamily="34" charset="0"/>
            </a:endParaRPr>
          </a:p>
        </p:txBody>
      </p:sp>
      <p:pic>
        <p:nvPicPr>
          <p:cNvPr id="55" name="Picture 2" descr="http://www.soccer-fans-info.com/image-files/soccer-fundamentals-shooting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56" name="Straight Connector 55"/>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Multiply 5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Multiply 59"/>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Multiply 60"/>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2" descr="Image result for football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Goal Word with Soccer B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Connector 6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7884368"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7019700"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7451748"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759605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809982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8244122"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8676170"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7052087" y="2420888"/>
            <a:ext cx="472241" cy="276999"/>
          </a:xfrm>
          <a:prstGeom prst="rect">
            <a:avLst/>
          </a:prstGeom>
          <a:noFill/>
          <a:ln>
            <a:solidFill>
              <a:schemeClr val="tx1"/>
            </a:solidFill>
          </a:ln>
        </p:spPr>
        <p:txBody>
          <a:bodyPr wrap="square" rtlCol="0">
            <a:spAutoFit/>
          </a:bodyPr>
          <a:lstStyle/>
          <a:p>
            <a:pPr algn="ctr"/>
            <a:r>
              <a:rPr lang="en-GB" sz="1200" dirty="0" smtClean="0">
                <a:latin typeface="Tw Cen MT Condensed" panose="020B0606020104020203" pitchFamily="34" charset="0"/>
              </a:rPr>
              <a:t>2pts</a:t>
            </a:r>
            <a:endParaRPr lang="en-GB" sz="1200" dirty="0">
              <a:latin typeface="Tw Cen MT Condensed" panose="020B0606020104020203" pitchFamily="34" charset="0"/>
            </a:endParaRPr>
          </a:p>
        </p:txBody>
      </p:sp>
      <p:cxnSp>
        <p:nvCxnSpPr>
          <p:cNvPr id="74" name="Straight Arrow Connector 73"/>
          <p:cNvCxnSpPr/>
          <p:nvPr/>
        </p:nvCxnSpPr>
        <p:spPr>
          <a:xfrm>
            <a:off x="7288207"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276223" y="2420888"/>
            <a:ext cx="472241" cy="276999"/>
          </a:xfrm>
          <a:prstGeom prst="rect">
            <a:avLst/>
          </a:prstGeom>
          <a:noFill/>
          <a:ln>
            <a:solidFill>
              <a:schemeClr val="tx1"/>
            </a:solidFill>
          </a:ln>
        </p:spPr>
        <p:txBody>
          <a:bodyPr wrap="square" rtlCol="0">
            <a:spAutoFit/>
          </a:bodyPr>
          <a:lstStyle/>
          <a:p>
            <a:pPr algn="ctr"/>
            <a:r>
              <a:rPr lang="en-GB" sz="1200" dirty="0" smtClean="0">
                <a:latin typeface="Tw Cen MT Condensed" panose="020B0606020104020203" pitchFamily="34" charset="0"/>
              </a:rPr>
              <a:t>2pts</a:t>
            </a:r>
            <a:endParaRPr lang="en-GB" sz="1200" dirty="0">
              <a:latin typeface="Tw Cen MT Condensed" panose="020B0606020104020203" pitchFamily="34" charset="0"/>
            </a:endParaRPr>
          </a:p>
        </p:txBody>
      </p:sp>
      <p:cxnSp>
        <p:nvCxnSpPr>
          <p:cNvPr id="76" name="Straight Arrow Connector 75"/>
          <p:cNvCxnSpPr/>
          <p:nvPr/>
        </p:nvCxnSpPr>
        <p:spPr>
          <a:xfrm>
            <a:off x="8512343"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668344"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a:t>
            </a:r>
            <a:r>
              <a:rPr lang="en-GB" sz="1200" dirty="0" smtClean="0">
                <a:latin typeface="Tw Cen MT Condensed" panose="020B0606020104020203" pitchFamily="34" charset="0"/>
              </a:rPr>
              <a:t>pts</a:t>
            </a:r>
            <a:endParaRPr lang="en-GB" sz="1200" dirty="0">
              <a:latin typeface="Tw Cen MT Condensed" panose="020B0606020104020203" pitchFamily="34" charset="0"/>
            </a:endParaRPr>
          </a:p>
        </p:txBody>
      </p:sp>
      <p:cxnSp>
        <p:nvCxnSpPr>
          <p:cNvPr id="78" name="Straight Arrow Connector 77"/>
          <p:cNvCxnSpPr/>
          <p:nvPr/>
        </p:nvCxnSpPr>
        <p:spPr>
          <a:xfrm>
            <a:off x="7904464"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294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shoot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3"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6</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7"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8"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9"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p:nvSpPr>
        <p:spPr bwMode="auto">
          <a:xfrm>
            <a:off x="179388" y="2996952"/>
            <a:ext cx="8785225" cy="3847207"/>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spcBef>
                <a:spcPct val="0"/>
              </a:spcBef>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Shooting (technique) – </a:t>
            </a:r>
            <a:r>
              <a:rPr lang="en-GB" sz="1600" dirty="0" smtClean="0">
                <a:latin typeface="Tw Cen MT Condensed" panose="020B0606020104020203" pitchFamily="34" charset="0"/>
              </a:rPr>
              <a:t>Split class into groups of no more than 4</a:t>
            </a:r>
            <a:r>
              <a:rPr lang="en-GB" altLang="en-US" sz="1600" dirty="0" smtClean="0">
                <a:latin typeface="Tw Cen MT Condensed" panose="020B0606020104020203" pitchFamily="34" charset="0"/>
              </a:rPr>
              <a:t>. </a:t>
            </a:r>
            <a:r>
              <a:rPr lang="en-GB" altLang="en-US" sz="1600" dirty="0">
                <a:latin typeface="Tw Cen MT Condensed" panose="020B0606020104020203" pitchFamily="34" charset="0"/>
              </a:rPr>
              <a:t>Create targets against a </a:t>
            </a:r>
            <a:r>
              <a:rPr lang="en-GB" altLang="en-US" sz="1600" dirty="0" smtClean="0">
                <a:latin typeface="Tw Cen MT Condensed" panose="020B0606020104020203" pitchFamily="34" charset="0"/>
              </a:rPr>
              <a:t>wall/fence</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(see overleaf). </a:t>
            </a:r>
            <a:r>
              <a:rPr lang="en-GB" altLang="en-US" sz="1600" dirty="0">
                <a:latin typeface="Tw Cen MT Condensed" panose="020B0606020104020203" pitchFamily="34" charset="0"/>
              </a:rPr>
              <a:t>Each target represents a number of </a:t>
            </a:r>
            <a:r>
              <a:rPr lang="en-GB" altLang="en-US" sz="1600" dirty="0" smtClean="0">
                <a:latin typeface="Tw Cen MT Condensed" panose="020B0606020104020203" pitchFamily="34" charset="0"/>
              </a:rPr>
              <a:t>points, every time it is a child’s turn – allow them to take 3 shots minimum! This will enable them to attempt to correct errors whilst the movement is still fresh in their muscle memory. </a:t>
            </a:r>
            <a:endParaRPr lang="en-GB" altLang="en-US" sz="1600" dirty="0">
              <a:latin typeface="Tw Cen MT Condensed" panose="020B0606020104020203" pitchFamily="34" charset="0"/>
            </a:endParaRP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r>
              <a:rPr lang="en-GB" altLang="en-US" sz="1600" b="1" i="1" u="sng" dirty="0" smtClean="0">
                <a:latin typeface="Tw Cen MT Condensed" panose="020B0606020104020203" pitchFamily="34" charset="0"/>
              </a:rPr>
              <a:t>.</a:t>
            </a:r>
            <a:endParaRPr lang="en-GB" sz="1500" u="sng" dirty="0" smtClean="0">
              <a:latin typeface="Tw Cen MT Condensed" panose="020B0606020104020203" pitchFamily="34" charset="0"/>
            </a:endParaRPr>
          </a:p>
          <a:p>
            <a:pPr>
              <a:defRPr/>
            </a:pPr>
            <a:r>
              <a:rPr lang="en-GB" sz="1500" u="sng" dirty="0">
                <a:latin typeface="Tw Cen MT Condensed" panose="020B0606020104020203" pitchFamily="34" charset="0"/>
              </a:rPr>
              <a:t>3</a:t>
            </a:r>
            <a:r>
              <a:rPr lang="en-GB" sz="1500" u="sng" dirty="0" smtClean="0">
                <a:latin typeface="Tw Cen MT Condensed" panose="020B0606020104020203" pitchFamily="34" charset="0"/>
              </a:rPr>
              <a:t>. Overload! – </a:t>
            </a:r>
            <a:r>
              <a:rPr lang="en-GB" sz="1500" dirty="0" smtClean="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smtClean="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p>
          <a:p>
            <a:pPr>
              <a:defRPr/>
            </a:pPr>
            <a:endParaRPr lang="en-GB" sz="1500" b="1" i="1" u="sng" dirty="0">
              <a:latin typeface="Tw Cen MT Condensed" panose="020B0606020104020203" pitchFamily="34" charset="0"/>
            </a:endParaRPr>
          </a:p>
          <a:p>
            <a:pPr>
              <a:defRPr/>
            </a:pPr>
            <a:r>
              <a:rPr lang="en-GB" sz="1500" u="sng" dirty="0" smtClean="0">
                <a:latin typeface="Tw Cen MT Condensed" panose="020B0606020104020203" pitchFamily="34" charset="0"/>
              </a:rPr>
              <a:t>4. First time strike! (Moving Ball) – </a:t>
            </a:r>
            <a:r>
              <a:rPr lang="en-GB" sz="1500" dirty="0" smtClean="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smtClean="0">
                <a:latin typeface="Tw Cen MT Condensed" panose="020B0606020104020203" pitchFamily="34" charset="0"/>
              </a:rPr>
              <a:t>Need to differentiate? Use weak foot then add a GK!</a:t>
            </a:r>
            <a:endParaRPr lang="en-GB" sz="1500" u="sng" dirty="0" smtClean="0">
              <a:latin typeface="Tw Cen MT Condensed" panose="020B0606020104020203" pitchFamily="34" charset="0"/>
            </a:endParaRPr>
          </a:p>
        </p:txBody>
      </p:sp>
      <p:sp>
        <p:nvSpPr>
          <p:cNvPr id="16"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laces?)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Tree>
    <p:extLst>
      <p:ext uri="{BB962C8B-B14F-4D97-AF65-F5344CB8AC3E}">
        <p14:creationId xmlns:p14="http://schemas.microsoft.com/office/powerpoint/2010/main" val="1643946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6</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a:t>
            </a:r>
            <a:r>
              <a:rPr lang="en-GB" altLang="en-US" sz="1600" u="sng" dirty="0" smtClean="0">
                <a:latin typeface="Tw Cen MT Condensed" pitchFamily="34" charset="0"/>
              </a:rPr>
              <a:t>– Muscle memory </a:t>
            </a:r>
          </a:p>
          <a:p>
            <a:pPr eaLnBrk="1" hangingPunct="1">
              <a:spcBef>
                <a:spcPct val="0"/>
              </a:spcBef>
              <a:buFontTx/>
              <a:buNone/>
            </a:pPr>
            <a:r>
              <a:rPr lang="en-GB" altLang="en-US" sz="1600" dirty="0" smtClean="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smtClean="0">
                <a:latin typeface="Tw Cen MT Condensed" pitchFamily="34" charset="0"/>
              </a:rPr>
              <a:t>Attempt at something will not allow this to happen. Always allow children to multiple attempts if your activity requires an element of queuing.</a:t>
            </a:r>
          </a:p>
        </p:txBody>
      </p:sp>
      <p:sp>
        <p:nvSpPr>
          <p:cNvPr id="8"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a:t>
            </a:r>
            <a:r>
              <a:rPr lang="en-GB" sz="1600" dirty="0" smtClean="0">
                <a:latin typeface="Tw Cen MT Condensed" panose="020B0606020104020203" pitchFamily="34" charset="0"/>
              </a:rPr>
              <a:t>ball </a:t>
            </a:r>
            <a:r>
              <a:rPr lang="en-GB" sz="1600" dirty="0">
                <a:latin typeface="Tw Cen MT Condensed" panose="020B0606020104020203" pitchFamily="34" charset="0"/>
              </a:rPr>
              <a:t>low</a:t>
            </a:r>
            <a:r>
              <a:rPr lang="en-GB" sz="1600" dirty="0" smtClean="0">
                <a:latin typeface="Tw Cen MT Condensed" panose="020B0606020104020203" pitchFamily="34" charset="0"/>
              </a:rPr>
              <a:t>)</a:t>
            </a:r>
            <a:endParaRPr lang="en-GB" altLang="en-US" sz="1600" u="sng" dirty="0">
              <a:latin typeface="Tw Cen MT Condensed" pitchFamily="34" charset="0"/>
            </a:endParaRPr>
          </a:p>
        </p:txBody>
      </p:sp>
      <p:sp>
        <p:nvSpPr>
          <p:cNvPr id="31" name="TextBox 69"/>
          <p:cNvSpPr txBox="1">
            <a:spLocks noChangeArrowheads="1"/>
          </p:cNvSpPr>
          <p:nvPr/>
        </p:nvSpPr>
        <p:spPr bwMode="auto">
          <a:xfrm>
            <a:off x="4643438"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a:t>
            </a:r>
            <a:r>
              <a:rPr lang="en-GB" altLang="en-US" sz="1600" u="sng" dirty="0" smtClean="0">
                <a:latin typeface="Tw Cen MT Condensed" pitchFamily="34" charset="0"/>
              </a:rPr>
              <a:t>. Overload!</a:t>
            </a:r>
            <a:endParaRPr lang="en-GB" sz="1600" b="1" i="1" u="sng" dirty="0" smtClean="0">
              <a:latin typeface="Tw Cen MT Condensed" panose="020B0606020104020203" pitchFamily="34" charset="0"/>
            </a:endParaRPr>
          </a:p>
          <a:p>
            <a:pPr marL="0" indent="0" eaLnBrk="1" hangingPunct="1">
              <a:spcBef>
                <a:spcPct val="0"/>
              </a:spcBef>
              <a:buNone/>
            </a:pPr>
            <a:r>
              <a:rPr lang="en-GB" sz="1600" b="1" i="1" u="sng" dirty="0" smtClean="0">
                <a:latin typeface="Tw Cen MT Condensed" panose="020B0606020104020203" pitchFamily="34" charset="0"/>
              </a:rPr>
              <a:t>To </a:t>
            </a:r>
            <a:r>
              <a:rPr lang="en-GB" sz="1600" b="1" i="1" u="sng" dirty="0">
                <a:latin typeface="Tw Cen MT Condensed" panose="020B0606020104020203" pitchFamily="34" charset="0"/>
              </a:rPr>
              <a:t>start with </a:t>
            </a:r>
            <a:r>
              <a:rPr lang="en-GB" sz="1600" b="1" i="1" u="sng" dirty="0" smtClean="0">
                <a:latin typeface="Tw Cen MT Condensed" panose="020B0606020104020203" pitchFamily="34" charset="0"/>
              </a:rPr>
              <a:t>make</a:t>
            </a:r>
          </a:p>
          <a:p>
            <a:pPr marL="0" indent="0" eaLnBrk="1" hangingPunct="1">
              <a:spcBef>
                <a:spcPct val="0"/>
              </a:spcBef>
              <a:buNone/>
            </a:pPr>
            <a:r>
              <a:rPr lang="en-GB" sz="1600" b="1" i="1" u="sng" dirty="0" smtClean="0">
                <a:latin typeface="Tw Cen MT Condensed" panose="020B0606020104020203" pitchFamily="34" charset="0"/>
              </a:rPr>
              <a:t>sure </a:t>
            </a:r>
            <a:r>
              <a:rPr lang="en-GB" sz="1600" b="1" i="1" u="sng" dirty="0">
                <a:latin typeface="Tw Cen MT Condensed" panose="020B0606020104020203" pitchFamily="34" charset="0"/>
              </a:rPr>
              <a:t>each group </a:t>
            </a:r>
            <a:r>
              <a:rPr lang="en-GB" sz="1600" b="1" i="1" u="sng" dirty="0" smtClean="0">
                <a:latin typeface="Tw Cen MT Condensed" panose="020B0606020104020203" pitchFamily="34" charset="0"/>
              </a:rPr>
              <a:t>has</a:t>
            </a:r>
          </a:p>
          <a:p>
            <a:pPr marL="0" indent="0" eaLnBrk="1" hangingPunct="1">
              <a:spcBef>
                <a:spcPct val="0"/>
              </a:spcBef>
              <a:buNone/>
            </a:pPr>
            <a:r>
              <a:rPr lang="en-GB" sz="1600" b="1" i="1" u="sng" dirty="0" smtClean="0">
                <a:latin typeface="Tw Cen MT Condensed" panose="020B0606020104020203" pitchFamily="34" charset="0"/>
              </a:rPr>
              <a:t>3</a:t>
            </a:r>
            <a:r>
              <a:rPr lang="en-GB" sz="1600" b="1" i="1" u="sng" dirty="0">
                <a:latin typeface="Tw Cen MT Condensed" panose="020B0606020104020203" pitchFamily="34" charset="0"/>
              </a:rPr>
              <a:t> </a:t>
            </a:r>
            <a:r>
              <a:rPr lang="en-GB" sz="1600" b="1" i="1" u="sng" dirty="0" smtClean="0">
                <a:latin typeface="Tw Cen MT Condensed" panose="020B0606020104020203" pitchFamily="34" charset="0"/>
              </a:rPr>
              <a:t>attackers </a:t>
            </a:r>
            <a:r>
              <a:rPr lang="en-GB" sz="1600" b="1" i="1" u="sng" dirty="0">
                <a:latin typeface="Tw Cen MT Condensed" panose="020B0606020104020203" pitchFamily="34" charset="0"/>
              </a:rPr>
              <a:t>vs 1</a:t>
            </a:r>
            <a:r>
              <a:rPr lang="en-GB" sz="1600" b="1" i="1" u="sng" dirty="0" smtClean="0">
                <a:latin typeface="Tw Cen MT Condensed" panose="020B0606020104020203" pitchFamily="34" charset="0"/>
              </a:rPr>
              <a:t>defender</a:t>
            </a:r>
            <a:r>
              <a:rPr lang="en-GB" sz="1600" b="1" i="1" u="sng" dirty="0">
                <a:latin typeface="Tw Cen MT Condensed" panose="020B0606020104020203" pitchFamily="34" charset="0"/>
              </a:rPr>
              <a:t>, </a:t>
            </a:r>
          </a:p>
          <a:p>
            <a:pPr marL="0" indent="0" eaLnBrk="1" hangingPunct="1">
              <a:spcBef>
                <a:spcPct val="0"/>
              </a:spcBef>
              <a:buNone/>
            </a:pPr>
            <a:r>
              <a:rPr lang="en-GB" sz="1600" b="1" i="1" u="sng" dirty="0" smtClean="0">
                <a:latin typeface="Tw Cen MT Condensed" panose="020B0606020104020203" pitchFamily="34" charset="0"/>
              </a:rPr>
              <a:t>as </a:t>
            </a:r>
            <a:r>
              <a:rPr lang="en-GB" sz="1600" b="1" i="1" u="sng" dirty="0">
                <a:latin typeface="Tw Cen MT Condensed" panose="020B0606020104020203" pitchFamily="34" charset="0"/>
              </a:rPr>
              <a:t>the activity </a:t>
            </a:r>
            <a:r>
              <a:rPr lang="en-GB" sz="1600" b="1" i="1" u="sng" dirty="0" smtClean="0">
                <a:latin typeface="Tw Cen MT Condensed" panose="020B0606020104020203" pitchFamily="34" charset="0"/>
              </a:rPr>
              <a:t>develops</a:t>
            </a:r>
          </a:p>
          <a:p>
            <a:pPr marL="0" indent="0" eaLnBrk="1" hangingPunct="1">
              <a:spcBef>
                <a:spcPct val="0"/>
              </a:spcBef>
              <a:buNone/>
            </a:pPr>
            <a:r>
              <a:rPr lang="en-GB" sz="1600" b="1" i="1" u="sng" dirty="0" smtClean="0">
                <a:latin typeface="Tw Cen MT Condensed" panose="020B0606020104020203" pitchFamily="34" charset="0"/>
              </a:rPr>
              <a:t>and </a:t>
            </a:r>
            <a:r>
              <a:rPr lang="en-GB" sz="1600" b="1" i="1" u="sng" dirty="0">
                <a:latin typeface="Tw Cen MT Condensed" panose="020B0606020104020203" pitchFamily="34" charset="0"/>
              </a:rPr>
              <a:t>the children </a:t>
            </a:r>
            <a:r>
              <a:rPr lang="en-GB" sz="1600" b="1" i="1" u="sng" dirty="0" smtClean="0">
                <a:latin typeface="Tw Cen MT Condensed" panose="020B0606020104020203" pitchFamily="34" charset="0"/>
              </a:rPr>
              <a:t>progress</a:t>
            </a:r>
          </a:p>
          <a:p>
            <a:pPr marL="0" indent="0" eaLnBrk="1" hangingPunct="1">
              <a:spcBef>
                <a:spcPct val="0"/>
              </a:spcBef>
              <a:buNone/>
            </a:pPr>
            <a:r>
              <a:rPr lang="en-GB" sz="1600" b="1" i="1" u="sng" dirty="0" smtClean="0">
                <a:latin typeface="Tw Cen MT Condensed" panose="020B0606020104020203" pitchFamily="34" charset="0"/>
              </a:rPr>
              <a:t>this </a:t>
            </a:r>
            <a:r>
              <a:rPr lang="en-GB" sz="1600" b="1" i="1" u="sng" dirty="0">
                <a:latin typeface="Tw Cen MT Condensed" panose="020B0606020104020203" pitchFamily="34" charset="0"/>
              </a:rPr>
              <a:t>can be adapted </a:t>
            </a:r>
            <a:r>
              <a:rPr lang="en-GB" sz="1600" b="1" i="1" u="sng" dirty="0" smtClean="0">
                <a:latin typeface="Tw Cen MT Condensed" panose="020B0606020104020203" pitchFamily="34" charset="0"/>
              </a:rPr>
              <a:t>to</a:t>
            </a:r>
          </a:p>
          <a:p>
            <a:pPr marL="0" indent="0" eaLnBrk="1" hangingPunct="1">
              <a:spcBef>
                <a:spcPct val="0"/>
              </a:spcBef>
              <a:buNone/>
            </a:pPr>
            <a:r>
              <a:rPr lang="en-GB" sz="1600" b="1" i="1" u="sng" dirty="0" smtClean="0">
                <a:latin typeface="Tw Cen MT Condensed" panose="020B0606020104020203" pitchFamily="34" charset="0"/>
              </a:rPr>
              <a:t>2 </a:t>
            </a:r>
            <a:r>
              <a:rPr lang="en-GB" sz="1600" b="1" i="1" u="sng" dirty="0">
                <a:latin typeface="Tw Cen MT Condensed" panose="020B0606020104020203" pitchFamily="34" charset="0"/>
              </a:rPr>
              <a:t>vs 1 or even 2 vs 2 </a:t>
            </a:r>
            <a:r>
              <a:rPr lang="en-GB" sz="1600" b="1" i="1" u="sng" dirty="0" smtClean="0">
                <a:latin typeface="Tw Cen MT Condensed" panose="020B0606020104020203" pitchFamily="34" charset="0"/>
              </a:rPr>
              <a:t>to</a:t>
            </a:r>
          </a:p>
          <a:p>
            <a:pPr marL="0" indent="0" eaLnBrk="1" hangingPunct="1">
              <a:spcBef>
                <a:spcPct val="0"/>
              </a:spcBef>
              <a:buNone/>
            </a:pPr>
            <a:r>
              <a:rPr lang="en-GB" sz="1600" b="1" i="1" u="sng" dirty="0" smtClean="0">
                <a:latin typeface="Tw Cen MT Condensed" panose="020B0606020104020203" pitchFamily="34" charset="0"/>
              </a:rPr>
              <a:t>really </a:t>
            </a:r>
            <a:r>
              <a:rPr lang="en-GB" sz="1600" b="1" i="1" u="sng" dirty="0">
                <a:latin typeface="Tw Cen MT Condensed" panose="020B0606020104020203" pitchFamily="34" charset="0"/>
              </a:rPr>
              <a:t>challenge the children</a:t>
            </a:r>
            <a:r>
              <a:rPr lang="en-GB" sz="1600" b="1" i="1" u="sng" dirty="0" smtClean="0">
                <a:latin typeface="Tw Cen MT Condensed" panose="020B0606020104020203" pitchFamily="34" charset="0"/>
              </a:rPr>
              <a:t>.</a:t>
            </a:r>
            <a:endParaRPr lang="en-GB" sz="1600" u="sng" dirty="0">
              <a:latin typeface="Tw Cen MT Condensed" panose="020B0606020104020203" pitchFamily="34" charset="0"/>
            </a:endParaRPr>
          </a:p>
        </p:txBody>
      </p:sp>
      <p:sp>
        <p:nvSpPr>
          <p:cNvPr id="33" name="TextBox 69"/>
          <p:cNvSpPr txBox="1">
            <a:spLocks noChangeArrowheads="1"/>
          </p:cNvSpPr>
          <p:nvPr/>
        </p:nvSpPr>
        <p:spPr bwMode="auto">
          <a:xfrm>
            <a:off x="179512" y="2375009"/>
            <a:ext cx="432105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a:t>
            </a:r>
            <a:r>
              <a:rPr lang="en-GB" altLang="en-US" sz="1600" dirty="0" smtClean="0">
                <a:latin typeface="Tw Cen MT Condensed" panose="020B0606020104020203" pitchFamily="34" charset="0"/>
              </a:rPr>
              <a:t>number</a:t>
            </a:r>
          </a:p>
          <a:p>
            <a:pPr marL="0" indent="0" eaLnBrk="1" hangingPunct="1">
              <a:spcBef>
                <a:spcPct val="0"/>
              </a:spcBef>
              <a:buFontTx/>
              <a:buNone/>
            </a:pP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points, every time it is a </a:t>
            </a:r>
            <a:r>
              <a:rPr lang="en-GB" altLang="en-US" sz="1600" dirty="0" smtClean="0">
                <a:latin typeface="Tw Cen MT Condensed" panose="020B0606020104020203" pitchFamily="34" charset="0"/>
              </a:rPr>
              <a:t>child’s</a:t>
            </a:r>
          </a:p>
          <a:p>
            <a:pPr marL="0" indent="0" eaLnBrk="1" hangingPunct="1">
              <a:spcBef>
                <a:spcPct val="0"/>
              </a:spcBef>
              <a:buFontTx/>
              <a:buNone/>
            </a:pPr>
            <a:r>
              <a:rPr lang="en-GB" altLang="en-US" sz="1600" dirty="0" smtClean="0">
                <a:latin typeface="Tw Cen MT Condensed" panose="020B0606020104020203" pitchFamily="34" charset="0"/>
              </a:rPr>
              <a:t>turn </a:t>
            </a:r>
            <a:r>
              <a:rPr lang="en-GB" altLang="en-US" sz="1600" dirty="0">
                <a:latin typeface="Tw Cen MT Condensed" panose="020B0606020104020203" pitchFamily="34" charset="0"/>
              </a:rPr>
              <a:t>– allow them to take 3 </a:t>
            </a:r>
            <a:r>
              <a:rPr lang="en-GB" altLang="en-US" sz="1600" dirty="0" smtClean="0">
                <a:latin typeface="Tw Cen MT Condensed" panose="020B0606020104020203" pitchFamily="34" charset="0"/>
              </a:rPr>
              <a:t>shots</a:t>
            </a:r>
          </a:p>
          <a:p>
            <a:pPr marL="0" indent="0" eaLnBrk="1" hangingPunct="1">
              <a:spcBef>
                <a:spcPct val="0"/>
              </a:spcBef>
              <a:buFontTx/>
              <a:buNone/>
            </a:pPr>
            <a:r>
              <a:rPr lang="en-GB" altLang="en-US" sz="1600" dirty="0" smtClean="0">
                <a:latin typeface="Tw Cen MT Condensed" panose="020B0606020104020203" pitchFamily="34" charset="0"/>
              </a:rPr>
              <a:t>minimum!</a:t>
            </a:r>
          </a:p>
          <a:p>
            <a:pPr marL="0" indent="0" eaLnBrk="1" hangingPunct="1">
              <a:spcBef>
                <a:spcPct val="0"/>
              </a:spcBef>
              <a:buFontTx/>
              <a:buNone/>
            </a:pPr>
            <a:endParaRPr lang="en-GB" altLang="en-US" sz="1600" u="sng" dirty="0" smtClean="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a:t>
            </a:r>
            <a:r>
              <a:rPr lang="en-GB" altLang="en-US" sz="1600" b="1" i="1" u="sng" dirty="0" smtClean="0">
                <a:latin typeface="Tw Cen MT Condensed" panose="020B0606020104020203" pitchFamily="34" charset="0"/>
              </a:rPr>
              <a:t>targets</a:t>
            </a:r>
          </a:p>
          <a:p>
            <a:pPr marL="0" indent="0" eaLnBrk="1" hangingPunct="1">
              <a:spcBef>
                <a:spcPct val="0"/>
              </a:spcBef>
              <a:buNone/>
            </a:pPr>
            <a:r>
              <a:rPr lang="en-GB" altLang="en-US" sz="1600" b="1" i="1" u="sng" dirty="0" smtClean="0">
                <a:latin typeface="Tw Cen MT Condensed" panose="020B0606020104020203" pitchFamily="34" charset="0"/>
              </a:rPr>
              <a:t>– </a:t>
            </a:r>
            <a:r>
              <a:rPr lang="en-GB" altLang="en-US" sz="1600" b="1" i="1" u="sng" dirty="0">
                <a:latin typeface="Tw Cen MT Condensed" panose="020B0606020104020203" pitchFamily="34" charset="0"/>
              </a:rPr>
              <a:t>Use weaker foot. </a:t>
            </a:r>
            <a:endParaRPr lang="en-GB" altLang="en-US" sz="1600" b="1" i="1" u="sng" dirty="0" smtClean="0">
              <a:latin typeface="Tw Cen MT Condensed" panose="020B0606020104020203" pitchFamily="34" charset="0"/>
            </a:endParaRPr>
          </a:p>
          <a:p>
            <a:pPr marL="0" indent="0" eaLnBrk="1" hangingPunct="1">
              <a:spcBef>
                <a:spcPct val="0"/>
              </a:spcBef>
              <a:buNone/>
            </a:pPr>
            <a:r>
              <a:rPr lang="en-GB" altLang="en-US" sz="1600" b="1" i="1" u="sng" dirty="0" smtClean="0">
                <a:latin typeface="Tw Cen MT Condensed" panose="020B0606020104020203" pitchFamily="34" charset="0"/>
              </a:rPr>
              <a:t>L/A </a:t>
            </a:r>
            <a:r>
              <a:rPr lang="en-GB" altLang="en-US" sz="1600" b="1" i="1" u="sng" dirty="0">
                <a:latin typeface="Tw Cen MT Condensed" panose="020B0606020104020203" pitchFamily="34" charset="0"/>
              </a:rPr>
              <a:t>close to target, large target</a:t>
            </a:r>
            <a:r>
              <a:rPr lang="en-GB" altLang="en-US" sz="1600" b="1" i="1" u="sng" dirty="0" smtClean="0">
                <a:latin typeface="Tw Cen MT Condensed" panose="020B0606020104020203" pitchFamily="34" charset="0"/>
              </a:rPr>
              <a:t>.</a:t>
            </a:r>
            <a:endParaRPr lang="en-GB" sz="1500" u="sng" dirty="0">
              <a:latin typeface="Tw Cen MT Condensed" panose="020B0606020104020203" pitchFamily="34" charset="0"/>
            </a:endParaRPr>
          </a:p>
        </p:txBody>
      </p:sp>
      <p:pic>
        <p:nvPicPr>
          <p:cNvPr id="34"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 name="Oval 43"/>
          <p:cNvSpPr/>
          <p:nvPr/>
        </p:nvSpPr>
        <p:spPr>
          <a:xfrm>
            <a:off x="3420443"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p:nvSpPr>
        <p:spPr>
          <a:xfrm>
            <a:off x="2555775"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a:off x="2987823"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p:cNvSpPr/>
          <p:nvPr/>
        </p:nvSpPr>
        <p:spPr>
          <a:xfrm>
            <a:off x="3132125"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p:cNvSpPr/>
          <p:nvPr/>
        </p:nvSpPr>
        <p:spPr>
          <a:xfrm>
            <a:off x="3635895"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a:off x="3780197"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a:off x="4212245"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2588162" y="2420888"/>
            <a:ext cx="472241" cy="276999"/>
          </a:xfrm>
          <a:prstGeom prst="rect">
            <a:avLst/>
          </a:prstGeom>
          <a:noFill/>
          <a:ln>
            <a:solidFill>
              <a:schemeClr val="tx1"/>
            </a:solidFill>
          </a:ln>
        </p:spPr>
        <p:txBody>
          <a:bodyPr wrap="square" rtlCol="0">
            <a:spAutoFit/>
          </a:bodyPr>
          <a:lstStyle/>
          <a:p>
            <a:pPr algn="ctr"/>
            <a:r>
              <a:rPr lang="en-GB" sz="1200" dirty="0" smtClean="0">
                <a:latin typeface="Tw Cen MT Condensed" panose="020B0606020104020203" pitchFamily="34" charset="0"/>
              </a:rPr>
              <a:t>2pts</a:t>
            </a:r>
            <a:endParaRPr lang="en-GB" sz="1200" dirty="0">
              <a:latin typeface="Tw Cen MT Condensed" panose="020B0606020104020203" pitchFamily="34" charset="0"/>
            </a:endParaRPr>
          </a:p>
        </p:txBody>
      </p:sp>
      <p:cxnSp>
        <p:nvCxnSpPr>
          <p:cNvPr id="52" name="Straight Arrow Connector 51"/>
          <p:cNvCxnSpPr/>
          <p:nvPr/>
        </p:nvCxnSpPr>
        <p:spPr>
          <a:xfrm>
            <a:off x="2824282"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812298" y="2420888"/>
            <a:ext cx="472241" cy="276999"/>
          </a:xfrm>
          <a:prstGeom prst="rect">
            <a:avLst/>
          </a:prstGeom>
          <a:noFill/>
          <a:ln>
            <a:solidFill>
              <a:schemeClr val="tx1"/>
            </a:solidFill>
          </a:ln>
        </p:spPr>
        <p:txBody>
          <a:bodyPr wrap="square" rtlCol="0">
            <a:spAutoFit/>
          </a:bodyPr>
          <a:lstStyle/>
          <a:p>
            <a:pPr algn="ctr"/>
            <a:r>
              <a:rPr lang="en-GB" sz="1200" dirty="0" smtClean="0">
                <a:latin typeface="Tw Cen MT Condensed" panose="020B0606020104020203" pitchFamily="34" charset="0"/>
              </a:rPr>
              <a:t>2pts</a:t>
            </a:r>
            <a:endParaRPr lang="en-GB" sz="1200" dirty="0">
              <a:latin typeface="Tw Cen MT Condensed" panose="020B0606020104020203" pitchFamily="34" charset="0"/>
            </a:endParaRPr>
          </a:p>
        </p:txBody>
      </p:sp>
      <p:cxnSp>
        <p:nvCxnSpPr>
          <p:cNvPr id="54" name="Straight Arrow Connector 53"/>
          <p:cNvCxnSpPr/>
          <p:nvPr/>
        </p:nvCxnSpPr>
        <p:spPr>
          <a:xfrm>
            <a:off x="4048418"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04419"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a:t>
            </a:r>
            <a:r>
              <a:rPr lang="en-GB" sz="1200" dirty="0" smtClean="0">
                <a:latin typeface="Tw Cen MT Condensed" panose="020B0606020104020203" pitchFamily="34" charset="0"/>
              </a:rPr>
              <a:t>pts</a:t>
            </a:r>
            <a:endParaRPr lang="en-GB" sz="1200" dirty="0">
              <a:latin typeface="Tw Cen MT Condensed" panose="020B0606020104020203" pitchFamily="34" charset="0"/>
            </a:endParaRPr>
          </a:p>
        </p:txBody>
      </p:sp>
      <p:cxnSp>
        <p:nvCxnSpPr>
          <p:cNvPr id="56" name="Straight Arrow Connector 55"/>
          <p:cNvCxnSpPr/>
          <p:nvPr/>
        </p:nvCxnSpPr>
        <p:spPr>
          <a:xfrm>
            <a:off x="3440539"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9278" y="2832350"/>
            <a:ext cx="2193202" cy="13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4. First time strike (Moving ball) </a:t>
            </a: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r>
              <a:rPr lang="en-GB" sz="1600" dirty="0">
                <a:latin typeface="Tw Cen MT Condensed" panose="020B0606020104020203" pitchFamily="34" charset="0"/>
              </a:rPr>
              <a:t>Ask one child to stand on the cone </a:t>
            </a:r>
            <a:r>
              <a:rPr lang="en-GB" sz="1600" dirty="0" smtClean="0">
                <a:latin typeface="Tw Cen MT Condensed" panose="020B0606020104020203" pitchFamily="34" charset="0"/>
              </a:rPr>
              <a:t>for</a:t>
            </a:r>
          </a:p>
          <a:p>
            <a:pPr marL="0" indent="0" eaLnBrk="1" hangingPunct="1">
              <a:spcBef>
                <a:spcPct val="0"/>
              </a:spcBef>
              <a:buNone/>
            </a:pPr>
            <a:r>
              <a:rPr lang="en-GB" sz="1600" dirty="0" smtClean="0">
                <a:latin typeface="Tw Cen MT Condensed" panose="020B0606020104020203" pitchFamily="34" charset="0"/>
              </a:rPr>
              <a:t>4 </a:t>
            </a:r>
            <a:r>
              <a:rPr lang="en-GB" sz="1600" dirty="0">
                <a:latin typeface="Tw Cen MT Condensed" panose="020B0606020104020203" pitchFamily="34" charset="0"/>
              </a:rPr>
              <a:t>passes, the other children take </a:t>
            </a:r>
            <a:r>
              <a:rPr lang="en-GB" sz="1600" dirty="0" smtClean="0">
                <a:latin typeface="Tw Cen MT Condensed" panose="020B0606020104020203" pitchFamily="34" charset="0"/>
              </a:rPr>
              <a:t>turns</a:t>
            </a:r>
          </a:p>
          <a:p>
            <a:pPr marL="0" indent="0" eaLnBrk="1" hangingPunct="1">
              <a:spcBef>
                <a:spcPct val="0"/>
              </a:spcBef>
              <a:buNone/>
            </a:pPr>
            <a:r>
              <a:rPr lang="en-GB" sz="1600" dirty="0" smtClean="0">
                <a:latin typeface="Tw Cen MT Condensed" panose="020B0606020104020203" pitchFamily="34" charset="0"/>
              </a:rPr>
              <a:t>in </a:t>
            </a:r>
            <a:r>
              <a:rPr lang="en-GB" sz="1600" dirty="0">
                <a:latin typeface="Tw Cen MT Condensed" panose="020B0606020104020203" pitchFamily="34" charset="0"/>
              </a:rPr>
              <a:t>passing to this child, who passes </a:t>
            </a:r>
            <a:r>
              <a:rPr lang="en-GB" sz="1600" dirty="0" smtClean="0">
                <a:latin typeface="Tw Cen MT Condensed" panose="020B0606020104020203" pitchFamily="34" charset="0"/>
              </a:rPr>
              <a:t>the</a:t>
            </a:r>
          </a:p>
          <a:p>
            <a:pPr marL="0" indent="0" eaLnBrk="1" hangingPunct="1">
              <a:spcBef>
                <a:spcPct val="0"/>
              </a:spcBef>
              <a:buNone/>
            </a:pPr>
            <a:r>
              <a:rPr lang="en-GB" sz="1600" dirty="0" smtClean="0">
                <a:latin typeface="Tw Cen MT Condensed" panose="020B0606020104020203" pitchFamily="34" charset="0"/>
              </a:rPr>
              <a:t>ball </a:t>
            </a:r>
            <a:r>
              <a:rPr lang="en-GB" sz="1600" dirty="0">
                <a:latin typeface="Tw Cen MT Condensed" panose="020B0606020104020203" pitchFamily="34" charset="0"/>
              </a:rPr>
              <a:t>back for them to run onto &amp; strike</a:t>
            </a:r>
            <a:r>
              <a:rPr lang="en-GB" sz="1600" dirty="0" smtClean="0">
                <a:latin typeface="Tw Cen MT Condensed" panose="020B0606020104020203" pitchFamily="34" charset="0"/>
              </a:rPr>
              <a:t>!</a:t>
            </a:r>
          </a:p>
          <a:p>
            <a:pPr marL="0" indent="0" eaLnBrk="1" hangingPunct="1">
              <a:spcBef>
                <a:spcPct val="0"/>
              </a:spcBef>
              <a:buNone/>
            </a:pPr>
            <a:endParaRPr lang="en-GB" sz="1600" dirty="0">
              <a:latin typeface="Tw Cen MT Condensed" panose="020B0606020104020203" pitchFamily="34" charset="0"/>
            </a:endParaRPr>
          </a:p>
          <a:p>
            <a:pPr marL="0" indent="0" eaLnBrk="1" hangingPunct="1">
              <a:spcBef>
                <a:spcPct val="0"/>
              </a:spcBef>
              <a:buNone/>
            </a:pPr>
            <a:r>
              <a:rPr lang="en-GB" sz="1600" dirty="0" smtClean="0">
                <a:latin typeface="Tw Cen MT Condensed" panose="020B0606020104020203" pitchFamily="34" charset="0"/>
              </a:rPr>
              <a:t> </a:t>
            </a:r>
            <a:r>
              <a:rPr lang="en-GB" sz="1600" b="1" i="1" u="sng" dirty="0">
                <a:latin typeface="Tw Cen MT Condensed" panose="020B0606020104020203" pitchFamily="34" charset="0"/>
              </a:rPr>
              <a:t>Need to differentiate? Use weak foot then add a GK</a:t>
            </a:r>
            <a:r>
              <a:rPr lang="en-GB" sz="1600" b="1" i="1" u="sng" dirty="0" smtClean="0">
                <a:latin typeface="Tw Cen MT Condensed" panose="020B0606020104020203" pitchFamily="34" charset="0"/>
              </a:rPr>
              <a:t>!</a:t>
            </a:r>
            <a:endParaRPr lang="en-GB" sz="1600" u="sng" dirty="0">
              <a:latin typeface="Tw Cen MT Condensed" panose="020B0606020104020203" pitchFamily="34" charset="0"/>
            </a:endParaRPr>
          </a:p>
        </p:txBody>
      </p:sp>
      <p:pic>
        <p:nvPicPr>
          <p:cNvPr id="2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rot="5400000">
            <a:off x="7226123" y="5241966"/>
            <a:ext cx="2016224" cy="102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Isosceles Triangle 39"/>
          <p:cNvSpPr/>
          <p:nvPr/>
        </p:nvSpPr>
        <p:spPr>
          <a:xfrm rot="5400000">
            <a:off x="7742447" y="4871256"/>
            <a:ext cx="139824"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p:cNvSpPr/>
          <p:nvPr/>
        </p:nvSpPr>
        <p:spPr>
          <a:xfrm rot="5400000">
            <a:off x="7742448" y="5299112"/>
            <a:ext cx="139824"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p:cNvSpPr/>
          <p:nvPr/>
        </p:nvSpPr>
        <p:spPr>
          <a:xfrm rot="5400000">
            <a:off x="7742448" y="5443128"/>
            <a:ext cx="139824"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p:cNvSpPr/>
          <p:nvPr/>
        </p:nvSpPr>
        <p:spPr>
          <a:xfrm rot="5400000">
            <a:off x="7742448" y="5879368"/>
            <a:ext cx="139824"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rot="5400000">
            <a:off x="7742448" y="6031768"/>
            <a:ext cx="139824"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rot="5400000">
            <a:off x="7742448" y="6527440"/>
            <a:ext cx="139824"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868144" y="5661248"/>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4861313" y="56612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Multiply 60"/>
          <p:cNvSpPr/>
          <p:nvPr/>
        </p:nvSpPr>
        <p:spPr>
          <a:xfrm>
            <a:off x="4644008" y="558924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2" name="Multiply 61"/>
          <p:cNvSpPr/>
          <p:nvPr/>
        </p:nvSpPr>
        <p:spPr>
          <a:xfrm>
            <a:off x="4498529" y="558924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4283968" y="558924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5940152" y="55713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0" name="Straight Arrow Connector 9"/>
          <p:cNvCxnSpPr/>
          <p:nvPr/>
        </p:nvCxnSpPr>
        <p:spPr>
          <a:xfrm>
            <a:off x="4932040" y="5697252"/>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15170" y="5725549"/>
            <a:ext cx="0" cy="280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rot="1071756">
            <a:off x="4805084" y="5915708"/>
            <a:ext cx="1093788" cy="13135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9283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1</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Dribbling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Keep the ball in front of them,</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u</a:t>
            </a:r>
            <a:r>
              <a:rPr lang="en-GB" altLang="en-US" sz="1600" dirty="0" smtClean="0">
                <a:latin typeface="Tw Cen MT Condensed" pitchFamily="34" charset="0"/>
              </a:rPr>
              <a:t>se the part of the foot just</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 the outside of the laces,</a:t>
            </a:r>
          </a:p>
          <a:p>
            <a:pPr eaLnBrk="1" hangingPunct="1">
              <a:spcBef>
                <a:spcPct val="0"/>
              </a:spcBef>
              <a:buFontTx/>
              <a:buNone/>
            </a:pPr>
            <a:r>
              <a:rPr lang="en-GB" altLang="en-US" sz="1600" dirty="0" smtClean="0">
                <a:latin typeface="Tw Cen MT Condensed" pitchFamily="34" charset="0"/>
              </a:rPr>
              <a:t>Lots of light touches</a:t>
            </a:r>
            <a:r>
              <a:rPr lang="en-GB" altLang="en-US" sz="1600" dirty="0">
                <a:latin typeface="Tw Cen MT Condensed" pitchFamily="34" charset="0"/>
              </a:rPr>
              <a:t>.</a:t>
            </a:r>
          </a:p>
        </p:txBody>
      </p:sp>
      <p:pic>
        <p:nvPicPr>
          <p:cNvPr id="2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229" t="30780" r="65278" b="50000"/>
          <a:stretch/>
        </p:blipFill>
        <p:spPr bwMode="auto">
          <a:xfrm>
            <a:off x="2194260" y="796277"/>
            <a:ext cx="2161716" cy="150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 name="TextBox 69"/>
          <p:cNvSpPr txBox="1">
            <a:spLocks noChangeArrowheads="1"/>
          </p:cNvSpPr>
          <p:nvPr/>
        </p:nvSpPr>
        <p:spPr bwMode="auto">
          <a:xfrm>
            <a:off x="179512" y="2348880"/>
            <a:ext cx="8785101" cy="25545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&amp; 3. Traffic Lights</a:t>
            </a: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“Green”</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“Amber”</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“Red”</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38" name="Oval 37"/>
          <p:cNvSpPr/>
          <p:nvPr/>
        </p:nvSpPr>
        <p:spPr>
          <a:xfrm>
            <a:off x="899592" y="2780928"/>
            <a:ext cx="360040" cy="3600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99592" y="3284984"/>
            <a:ext cx="360040" cy="3600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99592" y="3789040"/>
            <a:ext cx="360040" cy="360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ame 40"/>
          <p:cNvSpPr/>
          <p:nvPr/>
        </p:nvSpPr>
        <p:spPr>
          <a:xfrm>
            <a:off x="2339752"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Multiply 41"/>
          <p:cNvSpPr/>
          <p:nvPr/>
        </p:nvSpPr>
        <p:spPr>
          <a:xfrm>
            <a:off x="2482305"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Multiply 42"/>
          <p:cNvSpPr/>
          <p:nvPr/>
        </p:nvSpPr>
        <p:spPr>
          <a:xfrm>
            <a:off x="3922465"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Multiply 43"/>
          <p:cNvSpPr/>
          <p:nvPr/>
        </p:nvSpPr>
        <p:spPr>
          <a:xfrm>
            <a:off x="2842345"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Multiply 44"/>
          <p:cNvSpPr/>
          <p:nvPr/>
        </p:nvSpPr>
        <p:spPr>
          <a:xfrm>
            <a:off x="4354513"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6" name="Multiply 45"/>
          <p:cNvSpPr/>
          <p:nvPr/>
        </p:nvSpPr>
        <p:spPr>
          <a:xfrm>
            <a:off x="3274393" y="278092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 name="Multiply 46"/>
          <p:cNvSpPr/>
          <p:nvPr/>
        </p:nvSpPr>
        <p:spPr>
          <a:xfrm>
            <a:off x="3130377"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8" name="Multiply 47"/>
          <p:cNvSpPr/>
          <p:nvPr/>
        </p:nvSpPr>
        <p:spPr>
          <a:xfrm>
            <a:off x="2483768" y="350100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49" name="Straight Arrow Connector 48"/>
          <p:cNvCxnSpPr/>
          <p:nvPr/>
        </p:nvCxnSpPr>
        <p:spPr>
          <a:xfrm flipV="1">
            <a:off x="3059094"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356038"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347864"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3866"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489136" y="2852936"/>
            <a:ext cx="542072" cy="44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99792"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627784" y="3239269"/>
            <a:ext cx="0" cy="2346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Frame 55"/>
          <p:cNvSpPr/>
          <p:nvPr/>
        </p:nvSpPr>
        <p:spPr>
          <a:xfrm>
            <a:off x="5868144"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Multiply 56"/>
          <p:cNvSpPr/>
          <p:nvPr/>
        </p:nvSpPr>
        <p:spPr>
          <a:xfrm>
            <a:off x="6010697"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Multiply 57"/>
          <p:cNvSpPr/>
          <p:nvPr/>
        </p:nvSpPr>
        <p:spPr>
          <a:xfrm>
            <a:off x="7450857"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9" name="Multiply 58"/>
          <p:cNvSpPr/>
          <p:nvPr/>
        </p:nvSpPr>
        <p:spPr>
          <a:xfrm>
            <a:off x="6370737"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0" name="Multiply 59"/>
          <p:cNvSpPr/>
          <p:nvPr/>
        </p:nvSpPr>
        <p:spPr>
          <a:xfrm>
            <a:off x="7882905"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 name="Multiply 60"/>
          <p:cNvSpPr/>
          <p:nvPr/>
        </p:nvSpPr>
        <p:spPr>
          <a:xfrm>
            <a:off x="6658769"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2" name="Straight Arrow Connector 61"/>
          <p:cNvCxnSpPr/>
          <p:nvPr/>
        </p:nvCxnSpPr>
        <p:spPr>
          <a:xfrm flipV="1">
            <a:off x="6587486"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884430"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876256"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7452258"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228184"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Multiply 66"/>
          <p:cNvSpPr/>
          <p:nvPr/>
        </p:nvSpPr>
        <p:spPr>
          <a:xfrm>
            <a:off x="5578649" y="321297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8242945" y="391514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9" name="Straight Arrow Connector 68"/>
          <p:cNvCxnSpPr/>
          <p:nvPr/>
        </p:nvCxnSpPr>
        <p:spPr>
          <a:xfrm>
            <a:off x="5687392" y="3465004"/>
            <a:ext cx="0"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351688" y="3284984"/>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123728" y="4284385"/>
            <a:ext cx="6268708" cy="584775"/>
          </a:xfrm>
          <a:prstGeom prst="rect">
            <a:avLst/>
          </a:prstGeom>
        </p:spPr>
        <p:txBody>
          <a:bodyPr wrap="square">
            <a:spAutoFit/>
          </a:bodyPr>
          <a:lstStyle/>
          <a:p>
            <a:pPr algn="ctr">
              <a:defRPr/>
            </a:pPr>
            <a:r>
              <a:rPr lang="en-GB" sz="1600" dirty="0">
                <a:latin typeface="Tw Cen MT Condensed" panose="020B0606020104020203" pitchFamily="34" charset="0"/>
              </a:rPr>
              <a:t>The children that are the slowest to stop are out! They then have to dribble around the area whilst others play. </a:t>
            </a:r>
            <a:r>
              <a:rPr lang="en-GB" sz="1600" b="1" i="1" u="sng" dirty="0">
                <a:latin typeface="Tw Cen MT Condensed" panose="020B0606020104020203" pitchFamily="34" charset="0"/>
              </a:rPr>
              <a:t>Be a little more lenient with L/A  </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72" name="TextBox 69"/>
          <p:cNvSpPr txBox="1">
            <a:spLocks noChangeArrowheads="1"/>
          </p:cNvSpPr>
          <p:nvPr/>
        </p:nvSpPr>
        <p:spPr bwMode="auto">
          <a:xfrm>
            <a:off x="179512" y="494116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4.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a:t>
            </a:r>
            <a:r>
              <a:rPr lang="en-GB" sz="1600" dirty="0" smtClean="0">
                <a:latin typeface="Tw Cen MT Condensed" panose="020B0606020104020203" pitchFamily="34" charset="0"/>
              </a:rPr>
              <a:t>the</a:t>
            </a:r>
          </a:p>
          <a:p>
            <a:pPr eaLnBrk="1" hangingPunct="1">
              <a:spcBef>
                <a:spcPct val="0"/>
              </a:spcBef>
              <a:buFontTx/>
              <a:buNone/>
            </a:pPr>
            <a:r>
              <a:rPr lang="en-GB" sz="1600" dirty="0" smtClean="0">
                <a:latin typeface="Tw Cen MT Condensed" panose="020B0606020104020203" pitchFamily="34" charset="0"/>
              </a:rPr>
              <a:t>starting </a:t>
            </a:r>
            <a:r>
              <a:rPr lang="en-GB" sz="1600" dirty="0">
                <a:latin typeface="Tw Cen MT Condensed" panose="020B0606020104020203" pitchFamily="34" charset="0"/>
              </a:rPr>
              <a:t>point out of the gauntlet to the safe zone</a:t>
            </a:r>
            <a:r>
              <a:rPr lang="en-GB" sz="1600" dirty="0" smtClean="0">
                <a:latin typeface="Tw Cen MT Condensed" panose="020B0606020104020203" pitchFamily="34" charset="0"/>
              </a:rPr>
              <a:t>.</a:t>
            </a:r>
            <a:endParaRPr lang="en-GB" sz="1600" b="1" i="1" u="sng" dirty="0" smtClean="0">
              <a:latin typeface="Tw Cen MT Condensed" panose="020B0606020104020203" pitchFamily="34" charset="0"/>
            </a:endParaRPr>
          </a:p>
          <a:p>
            <a:pPr marL="0" indent="0" eaLnBrk="1" hangingPunct="1">
              <a:spcBef>
                <a:spcPct val="0"/>
              </a:spcBef>
              <a:buFontTx/>
              <a:buNone/>
            </a:pPr>
            <a:endParaRPr lang="en-GB" sz="1600" b="1" i="1" u="sng" dirty="0" smtClean="0">
              <a:latin typeface="Tw Cen MT Condensed" panose="020B0606020104020203" pitchFamily="34" charset="0"/>
            </a:endParaRPr>
          </a:p>
          <a:p>
            <a:pPr marL="0" indent="0" eaLnBrk="1" hangingPunct="1">
              <a:spcBef>
                <a:spcPct val="0"/>
              </a:spcBef>
              <a:buFontTx/>
              <a:buNone/>
            </a:pPr>
            <a:r>
              <a:rPr lang="en-GB" sz="1600" b="1" i="1" u="sng" dirty="0" smtClean="0">
                <a:latin typeface="Tw Cen MT Condensed" panose="020B0606020104020203" pitchFamily="34" charset="0"/>
              </a:rPr>
              <a:t>Match </a:t>
            </a:r>
            <a:r>
              <a:rPr lang="en-GB" sz="1600" b="1" i="1" u="sng" dirty="0">
                <a:latin typeface="Tw Cen MT Condensed" panose="020B0606020104020203" pitchFamily="34" charset="0"/>
              </a:rPr>
              <a:t>children on ability. M/A pupils to work </a:t>
            </a:r>
            <a:r>
              <a:rPr lang="en-GB" sz="1600" b="1" i="1" u="sng" dirty="0" smtClean="0">
                <a:latin typeface="Tw Cen MT Condensed" panose="020B0606020104020203" pitchFamily="34" charset="0"/>
              </a:rPr>
              <a:t>against</a:t>
            </a:r>
          </a:p>
          <a:p>
            <a:pPr marL="0" indent="0" eaLnBrk="1" hangingPunct="1">
              <a:spcBef>
                <a:spcPct val="0"/>
              </a:spcBef>
              <a:buFontTx/>
              <a:buNone/>
            </a:pPr>
            <a:r>
              <a:rPr lang="en-GB" sz="1600" b="1" i="1" u="sng" dirty="0" smtClean="0">
                <a:latin typeface="Tw Cen MT Condensed" panose="020B0606020104020203" pitchFamily="34" charset="0"/>
              </a:rPr>
              <a:t>each other in </a:t>
            </a:r>
            <a:r>
              <a:rPr lang="en-GB" sz="1600" b="1" i="1" u="sng" dirty="0">
                <a:latin typeface="Tw Cen MT Condensed" panose="020B0606020104020203" pitchFamily="34" charset="0"/>
              </a:rPr>
              <a:t>a smaller space. L/A pupils to work in </a:t>
            </a:r>
            <a:r>
              <a:rPr lang="en-GB" sz="1600" b="1" i="1" u="sng" dirty="0" smtClean="0">
                <a:latin typeface="Tw Cen MT Condensed" panose="020B0606020104020203" pitchFamily="34" charset="0"/>
              </a:rPr>
              <a:t>a</a:t>
            </a:r>
          </a:p>
          <a:p>
            <a:pPr marL="0" indent="0" eaLnBrk="1" hangingPunct="1">
              <a:spcBef>
                <a:spcPct val="0"/>
              </a:spcBef>
              <a:buFontTx/>
              <a:buNone/>
            </a:pPr>
            <a:r>
              <a:rPr lang="en-GB" sz="1600" b="1" i="1" u="sng" dirty="0" smtClean="0">
                <a:latin typeface="Tw Cen MT Condensed" panose="020B0606020104020203" pitchFamily="34" charset="0"/>
              </a:rPr>
              <a:t>larger space to </a:t>
            </a:r>
            <a:r>
              <a:rPr lang="en-GB" sz="1600" b="1" i="1" u="sng" dirty="0">
                <a:latin typeface="Tw Cen MT Condensed" panose="020B0606020104020203" pitchFamily="34" charset="0"/>
              </a:rPr>
              <a:t>enable them to succeed</a:t>
            </a:r>
            <a:r>
              <a:rPr lang="en-GB" sz="1600" b="1" i="1" u="sng" dirty="0" smtClean="0">
                <a:latin typeface="Tw Cen MT Condensed" panose="020B0606020104020203" pitchFamily="34" charset="0"/>
              </a:rPr>
              <a:t>.</a:t>
            </a:r>
            <a:endParaRPr lang="en-GB" altLang="en-US" sz="1600" u="sng" dirty="0" smtClean="0">
              <a:latin typeface="Tw Cen MT Condensed" pitchFamily="34" charset="0"/>
            </a:endParaRPr>
          </a:p>
        </p:txBody>
      </p:sp>
      <p:sp>
        <p:nvSpPr>
          <p:cNvPr id="73" name="Oval 72"/>
          <p:cNvSpPr/>
          <p:nvPr/>
        </p:nvSpPr>
        <p:spPr>
          <a:xfrm>
            <a:off x="4354513"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355976"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355976"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355976"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355976"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4357257"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298729"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300192"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6300192"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300192"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6300192"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6301473"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Multiply 84"/>
          <p:cNvSpPr/>
          <p:nvPr/>
        </p:nvSpPr>
        <p:spPr>
          <a:xfrm>
            <a:off x="5290617"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4714553"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5868144"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5292080" y="535530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Oval 88"/>
          <p:cNvSpPr/>
          <p:nvPr/>
        </p:nvSpPr>
        <p:spPr>
          <a:xfrm>
            <a:off x="7162825"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164288"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7164288"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164288"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7164288"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165569"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8747001"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8748464"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8748464"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8748464"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8748464"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749745"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Multiply 100"/>
          <p:cNvSpPr/>
          <p:nvPr/>
        </p:nvSpPr>
        <p:spPr>
          <a:xfrm>
            <a:off x="7882905"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 name="Multiply 101"/>
          <p:cNvSpPr/>
          <p:nvPr/>
        </p:nvSpPr>
        <p:spPr>
          <a:xfrm>
            <a:off x="7378849"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3" name="Multiply 102"/>
          <p:cNvSpPr/>
          <p:nvPr/>
        </p:nvSpPr>
        <p:spPr>
          <a:xfrm>
            <a:off x="8316416"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4" name="Multiply 103"/>
          <p:cNvSpPr/>
          <p:nvPr/>
        </p:nvSpPr>
        <p:spPr>
          <a:xfrm>
            <a:off x="7884368" y="542731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06" name="Straight Connector 105"/>
          <p:cNvCxnSpPr/>
          <p:nvPr/>
        </p:nvCxnSpPr>
        <p:spPr>
          <a:xfrm>
            <a:off x="4463256" y="530120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43576" y="530120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040214" y="501317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110" name="TextBox 109"/>
          <p:cNvSpPr txBox="1"/>
          <p:nvPr/>
        </p:nvSpPr>
        <p:spPr>
          <a:xfrm>
            <a:off x="7632502" y="501317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111" name="Rectangle 110"/>
          <p:cNvSpPr/>
          <p:nvPr/>
        </p:nvSpPr>
        <p:spPr>
          <a:xfrm>
            <a:off x="4063527" y="6444044"/>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112" name="Rectangle 111"/>
          <p:cNvSpPr/>
          <p:nvPr/>
        </p:nvSpPr>
        <p:spPr>
          <a:xfrm>
            <a:off x="6799831" y="6444044"/>
            <a:ext cx="572593" cy="369332"/>
          </a:xfrm>
          <a:prstGeom prst="rect">
            <a:avLst/>
          </a:prstGeom>
        </p:spPr>
        <p:txBody>
          <a:bodyPr wrap="none">
            <a:spAutoFit/>
          </a:bodyPr>
          <a:lstStyle/>
          <a:p>
            <a:r>
              <a:rPr lang="en-GB" b="1" i="1" u="sng" dirty="0" smtClean="0">
                <a:latin typeface="Tw Cen MT Condensed" panose="020B0606020104020203" pitchFamily="34" charset="0"/>
              </a:rPr>
              <a:t>M/A </a:t>
            </a:r>
            <a:endParaRPr lang="en-GB" dirty="0"/>
          </a:p>
        </p:txBody>
      </p:sp>
    </p:spTree>
    <p:extLst>
      <p:ext uri="{BB962C8B-B14F-4D97-AF65-F5344CB8AC3E}">
        <p14:creationId xmlns:p14="http://schemas.microsoft.com/office/powerpoint/2010/main" val="376992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pass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instep?)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2</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2996952"/>
            <a:ext cx="8785225" cy="3554819"/>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The Gauntlet – </a:t>
            </a:r>
            <a:r>
              <a:rPr lang="en-GB" sz="1500" dirty="0" smtClean="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smtClean="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smtClean="0">
                <a:latin typeface="Tw Cen MT Condensed" panose="020B0606020104020203" pitchFamily="34" charset="0"/>
              </a:rPr>
              <a:t>I.e</a:t>
            </a:r>
            <a:r>
              <a:rPr lang="en-GB" sz="1500" b="1" i="1" u="sng" dirty="0" smtClean="0">
                <a:latin typeface="Tw Cen MT Condensed" panose="020B0606020104020203" pitchFamily="34" charset="0"/>
              </a:rPr>
              <a:t> 2 attackers vs 1 defender)</a:t>
            </a:r>
          </a:p>
          <a:p>
            <a:pPr>
              <a:defRPr/>
            </a:pPr>
            <a:endParaRPr lang="en-GB" sz="1500" b="1" i="1" u="sng" dirty="0">
              <a:latin typeface="Tw Cen MT Condensed" panose="020B0606020104020203" pitchFamily="34" charset="0"/>
            </a:endParaRPr>
          </a:p>
          <a:p>
            <a:pPr>
              <a:defRPr/>
            </a:pPr>
            <a:r>
              <a:rPr lang="en-GB" sz="1500" u="sng" dirty="0" smtClean="0">
                <a:latin typeface="Tw Cen MT Condensed" panose="020B0606020104020203" pitchFamily="34" charset="0"/>
              </a:rPr>
              <a:t>3. Passing (technique) – </a:t>
            </a:r>
            <a:r>
              <a:rPr lang="en-GB" sz="1500" dirty="0" smtClean="0">
                <a:latin typeface="Tw Cen MT Condensed" panose="020B0606020104020203" pitchFamily="34" charset="0"/>
              </a:rPr>
              <a:t>Demonstrate to the children the correct teaching points for a basic pass in football (see overleaf). Organise your class into pairs, facing each other on a set line. Ask the children to pass the ball to each other staying in that same place. Use formative assessment to alter the level of challenge for pairs. </a:t>
            </a:r>
            <a:r>
              <a:rPr lang="en-GB" sz="1500" b="1" i="1" u="sng" dirty="0" smtClean="0">
                <a:latin typeface="Tw Cen MT Condensed" panose="020B0606020104020203" pitchFamily="34" charset="0"/>
              </a:rPr>
              <a:t>For L/A move cones closer together, for M/A further apart.</a:t>
            </a:r>
            <a:r>
              <a:rPr lang="en-GB" sz="1500" dirty="0">
                <a:latin typeface="Tw Cen MT Condensed" panose="020B0606020104020203" pitchFamily="34" charset="0"/>
              </a:rPr>
              <a:t>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Place two cones in between each pair to create a passing gate. The children must now aim to pass the ball through the gate to their partner.  </a:t>
            </a:r>
            <a:r>
              <a:rPr lang="en-GB" sz="1500" b="1" dirty="0" smtClean="0">
                <a:latin typeface="Tw Cen MT Condensed" panose="020B0606020104020203" pitchFamily="34" charset="0"/>
              </a:rPr>
              <a:t>PROGRESSION x 2 – </a:t>
            </a:r>
            <a:r>
              <a:rPr lang="en-GB" sz="1500" dirty="0" smtClean="0">
                <a:latin typeface="Tw Cen MT Condensed" panose="020B0606020104020203" pitchFamily="34" charset="0"/>
              </a:rPr>
              <a:t>Set a time limit or number target for the class. Everyone starts at the same and races to get to as many passes completed as possible/ to reach the highest score.</a:t>
            </a:r>
          </a:p>
        </p:txBody>
      </p:sp>
      <p:pic>
        <p:nvPicPr>
          <p:cNvPr id="19"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8361817" y="494116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74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2</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Passing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Use the instep of the foot</a:t>
            </a:r>
          </a:p>
          <a:p>
            <a:pPr eaLnBrk="1" hangingPunct="1">
              <a:spcBef>
                <a:spcPct val="0"/>
              </a:spcBef>
              <a:buFontTx/>
              <a:buNone/>
            </a:pPr>
            <a:r>
              <a:rPr lang="en-GB" altLang="en-US" sz="1600" dirty="0" smtClean="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oes or laces will often mean too</a:t>
            </a: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ast and not enough control of direction!</a:t>
            </a:r>
          </a:p>
        </p:txBody>
      </p:sp>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TextBox 69"/>
          <p:cNvSpPr txBox="1">
            <a:spLocks noChangeArrowheads="1"/>
          </p:cNvSpPr>
          <p:nvPr/>
        </p:nvSpPr>
        <p:spPr bwMode="auto">
          <a:xfrm>
            <a:off x="179387" y="242088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a:t>
            </a:r>
            <a:r>
              <a:rPr lang="en-GB" sz="1600" dirty="0" smtClean="0">
                <a:latin typeface="Tw Cen MT Condensed" panose="020B0606020104020203" pitchFamily="34" charset="0"/>
              </a:rPr>
              <a:t>the</a:t>
            </a:r>
          </a:p>
          <a:p>
            <a:pPr eaLnBrk="1" hangingPunct="1">
              <a:spcBef>
                <a:spcPct val="0"/>
              </a:spcBef>
              <a:buFontTx/>
              <a:buNone/>
            </a:pPr>
            <a:r>
              <a:rPr lang="en-GB" sz="1600" dirty="0" smtClean="0">
                <a:latin typeface="Tw Cen MT Condensed" panose="020B0606020104020203" pitchFamily="34" charset="0"/>
              </a:rPr>
              <a:t>starting </a:t>
            </a:r>
            <a:r>
              <a:rPr lang="en-GB" sz="1600" dirty="0">
                <a:latin typeface="Tw Cen MT Condensed" panose="020B0606020104020203" pitchFamily="34" charset="0"/>
              </a:rPr>
              <a:t>point out of the gauntlet to the safe zone</a:t>
            </a:r>
            <a:r>
              <a:rPr lang="en-GB" sz="1600" dirty="0" smtClean="0">
                <a:latin typeface="Tw Cen MT Condensed" panose="020B0606020104020203" pitchFamily="34" charset="0"/>
              </a:rPr>
              <a:t>.</a:t>
            </a:r>
            <a:endParaRPr lang="en-GB" sz="1600" b="1" i="1" u="sng" dirty="0" smtClean="0">
              <a:latin typeface="Tw Cen MT Condensed" panose="020B0606020104020203" pitchFamily="34" charset="0"/>
            </a:endParaRPr>
          </a:p>
          <a:p>
            <a:pPr marL="0" indent="0" eaLnBrk="1" hangingPunct="1">
              <a:spcBef>
                <a:spcPct val="0"/>
              </a:spcBef>
              <a:buFontTx/>
              <a:buNone/>
            </a:pPr>
            <a:endParaRPr lang="en-GB" sz="1600" b="1" i="1" u="sng" dirty="0" smtClean="0">
              <a:latin typeface="Tw Cen MT Condensed" panose="020B0606020104020203" pitchFamily="34" charset="0"/>
            </a:endParaRPr>
          </a:p>
          <a:p>
            <a:pPr marL="0" indent="0" eaLnBrk="1" hangingPunct="1">
              <a:spcBef>
                <a:spcPct val="0"/>
              </a:spcBef>
              <a:buFontTx/>
              <a:buNone/>
            </a:pPr>
            <a:r>
              <a:rPr lang="en-GB" sz="1600" b="1" i="1" u="sng" dirty="0" smtClean="0">
                <a:latin typeface="Tw Cen MT Condensed" panose="020B0606020104020203" pitchFamily="34" charset="0"/>
              </a:rPr>
              <a:t>Match </a:t>
            </a:r>
            <a:r>
              <a:rPr lang="en-GB" sz="1600" b="1" i="1" u="sng" dirty="0">
                <a:latin typeface="Tw Cen MT Condensed" panose="020B0606020104020203" pitchFamily="34" charset="0"/>
              </a:rPr>
              <a:t>children on ability. M/A pupils to work </a:t>
            </a:r>
            <a:r>
              <a:rPr lang="en-GB" sz="1600" b="1" i="1" u="sng" dirty="0" smtClean="0">
                <a:latin typeface="Tw Cen MT Condensed" panose="020B0606020104020203" pitchFamily="34" charset="0"/>
              </a:rPr>
              <a:t>against</a:t>
            </a:r>
          </a:p>
          <a:p>
            <a:pPr marL="0" indent="0" eaLnBrk="1" hangingPunct="1">
              <a:spcBef>
                <a:spcPct val="0"/>
              </a:spcBef>
              <a:buFontTx/>
              <a:buNone/>
            </a:pPr>
            <a:r>
              <a:rPr lang="en-GB" sz="1600" b="1" i="1" u="sng" dirty="0" smtClean="0">
                <a:latin typeface="Tw Cen MT Condensed" panose="020B0606020104020203" pitchFamily="34" charset="0"/>
              </a:rPr>
              <a:t>each other in </a:t>
            </a:r>
            <a:r>
              <a:rPr lang="en-GB" sz="1600" b="1" i="1" u="sng" dirty="0">
                <a:latin typeface="Tw Cen MT Condensed" panose="020B0606020104020203" pitchFamily="34" charset="0"/>
              </a:rPr>
              <a:t>a smaller space. L/A pupils to work in </a:t>
            </a:r>
            <a:r>
              <a:rPr lang="en-GB" sz="1600" b="1" i="1" u="sng" dirty="0" smtClean="0">
                <a:latin typeface="Tw Cen MT Condensed" panose="020B0606020104020203" pitchFamily="34" charset="0"/>
              </a:rPr>
              <a:t>a</a:t>
            </a:r>
          </a:p>
          <a:p>
            <a:pPr marL="0" indent="0" eaLnBrk="1" hangingPunct="1">
              <a:spcBef>
                <a:spcPct val="0"/>
              </a:spcBef>
              <a:buFontTx/>
              <a:buNone/>
            </a:pPr>
            <a:r>
              <a:rPr lang="en-GB" sz="1600" b="1" i="1" u="sng" dirty="0" smtClean="0">
                <a:latin typeface="Tw Cen MT Condensed" panose="020B0606020104020203" pitchFamily="34" charset="0"/>
              </a:rPr>
              <a:t>larger space to </a:t>
            </a:r>
            <a:r>
              <a:rPr lang="en-GB" sz="1600" b="1" i="1" u="sng" dirty="0">
                <a:latin typeface="Tw Cen MT Condensed" panose="020B0606020104020203" pitchFamily="34" charset="0"/>
              </a:rPr>
              <a:t>enable them to succeed</a:t>
            </a:r>
            <a:r>
              <a:rPr lang="en-GB" sz="1600" b="1" i="1" u="sng" dirty="0" smtClean="0">
                <a:latin typeface="Tw Cen MT Condensed" panose="020B0606020104020203" pitchFamily="34" charset="0"/>
              </a:rPr>
              <a:t>.</a:t>
            </a:r>
            <a:endParaRPr lang="en-GB" altLang="en-US" sz="1600" u="sng" dirty="0" smtClean="0">
              <a:latin typeface="Tw Cen MT Condensed" pitchFamily="34" charset="0"/>
            </a:endParaRPr>
          </a:p>
        </p:txBody>
      </p:sp>
      <p:sp>
        <p:nvSpPr>
          <p:cNvPr id="50" name="Oval 49"/>
          <p:cNvSpPr/>
          <p:nvPr/>
        </p:nvSpPr>
        <p:spPr>
          <a:xfrm>
            <a:off x="4354513"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355976"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355976"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355976"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355976"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357257"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298729"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300192"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300192"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300192"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300192"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ultiply 61"/>
          <p:cNvSpPr/>
          <p:nvPr/>
        </p:nvSpPr>
        <p:spPr>
          <a:xfrm>
            <a:off x="5290617"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4714553"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5868144"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5292080" y="283502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Oval 65"/>
          <p:cNvSpPr/>
          <p:nvPr/>
        </p:nvSpPr>
        <p:spPr>
          <a:xfrm>
            <a:off x="716282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164288"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16428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164288"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164288"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7165569"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747001"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748464"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748464"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748464"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748464"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749745"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a:off x="7882905"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7378849"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8316416"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7884368" y="290703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82" name="Straight Connector 81"/>
          <p:cNvCxnSpPr/>
          <p:nvPr/>
        </p:nvCxnSpPr>
        <p:spPr>
          <a:xfrm>
            <a:off x="4463256" y="278092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43576" y="278092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040214" y="249289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85" name="TextBox 84"/>
          <p:cNvSpPr txBox="1"/>
          <p:nvPr/>
        </p:nvSpPr>
        <p:spPr>
          <a:xfrm>
            <a:off x="7632502" y="249289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86" name="Rectangle 85"/>
          <p:cNvSpPr/>
          <p:nvPr/>
        </p:nvSpPr>
        <p:spPr>
          <a:xfrm>
            <a:off x="3995936" y="3861048"/>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87" name="Rectangle 86"/>
          <p:cNvSpPr/>
          <p:nvPr/>
        </p:nvSpPr>
        <p:spPr>
          <a:xfrm>
            <a:off x="6732240" y="3861048"/>
            <a:ext cx="572593" cy="369332"/>
          </a:xfrm>
          <a:prstGeom prst="rect">
            <a:avLst/>
          </a:prstGeom>
        </p:spPr>
        <p:txBody>
          <a:bodyPr wrap="none">
            <a:spAutoFit/>
          </a:bodyPr>
          <a:lstStyle/>
          <a:p>
            <a:r>
              <a:rPr lang="en-GB" b="1" i="1" u="sng" dirty="0" smtClean="0">
                <a:latin typeface="Tw Cen MT Condensed" panose="020B0606020104020203" pitchFamily="34" charset="0"/>
              </a:rPr>
              <a:t>M/A </a:t>
            </a:r>
            <a:endParaRPr lang="en-GB"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9" name="TextBox 69"/>
          <p:cNvSpPr txBox="1">
            <a:spLocks noChangeArrowheads="1"/>
          </p:cNvSpPr>
          <p:nvPr/>
        </p:nvSpPr>
        <p:spPr bwMode="auto">
          <a:xfrm>
            <a:off x="179512" y="4293096"/>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Passing (technique)</a:t>
            </a:r>
          </a:p>
          <a:p>
            <a:pPr marL="0" eaLnBrk="1" hangingPunct="1">
              <a:spcBef>
                <a:spcPct val="0"/>
              </a:spcBef>
              <a:buFontTx/>
              <a:buNone/>
            </a:pPr>
            <a:r>
              <a:rPr lang="en-GB" sz="1600" dirty="0">
                <a:latin typeface="Tw Cen MT Condensed" panose="020B0606020104020203" pitchFamily="34" charset="0"/>
              </a:rPr>
              <a:t>Demonstrate to the children the correct teaching points for a </a:t>
            </a:r>
            <a:r>
              <a:rPr lang="en-GB" sz="1600" dirty="0" smtClean="0">
                <a:latin typeface="Tw Cen MT Condensed" panose="020B0606020104020203" pitchFamily="34" charset="0"/>
              </a:rPr>
              <a:t>basic</a:t>
            </a:r>
          </a:p>
          <a:p>
            <a:pPr marL="0" eaLnBrk="1" hangingPunct="1">
              <a:spcBef>
                <a:spcPct val="0"/>
              </a:spcBef>
              <a:buFontTx/>
              <a:buNone/>
            </a:pPr>
            <a:r>
              <a:rPr lang="en-GB" sz="1600" dirty="0" smtClean="0">
                <a:latin typeface="Tw Cen MT Condensed" panose="020B0606020104020203" pitchFamily="34" charset="0"/>
              </a:rPr>
              <a:t>pass </a:t>
            </a:r>
            <a:r>
              <a:rPr lang="en-GB" sz="1600" dirty="0">
                <a:latin typeface="Tw Cen MT Condensed" panose="020B0606020104020203" pitchFamily="34" charset="0"/>
              </a:rPr>
              <a:t>in football (see overleaf). Organise your class into pairs, </a:t>
            </a:r>
            <a:r>
              <a:rPr lang="en-GB" sz="1600" dirty="0" smtClean="0">
                <a:latin typeface="Tw Cen MT Condensed" panose="020B0606020104020203" pitchFamily="34" charset="0"/>
              </a:rPr>
              <a:t>facing</a:t>
            </a:r>
          </a:p>
          <a:p>
            <a:pPr marL="0" eaLnBrk="1" hangingPunct="1">
              <a:spcBef>
                <a:spcPct val="0"/>
              </a:spcBef>
              <a:buFontTx/>
              <a:buNone/>
            </a:pPr>
            <a:r>
              <a:rPr lang="en-GB" sz="1600" dirty="0" smtClean="0">
                <a:latin typeface="Tw Cen MT Condensed" panose="020B0606020104020203" pitchFamily="34" charset="0"/>
              </a:rPr>
              <a:t>each </a:t>
            </a:r>
            <a:r>
              <a:rPr lang="en-GB" sz="1600" dirty="0">
                <a:latin typeface="Tw Cen MT Condensed" panose="020B0606020104020203" pitchFamily="34" charset="0"/>
              </a:rPr>
              <a:t>other on a set line. Ask the children to pass the ball to each </a:t>
            </a:r>
            <a:endParaRPr lang="en-GB" sz="1600" dirty="0" smtClean="0">
              <a:latin typeface="Tw Cen MT Condensed" panose="020B0606020104020203" pitchFamily="34" charset="0"/>
            </a:endParaRPr>
          </a:p>
          <a:p>
            <a:pPr marL="0" eaLnBrk="1" hangingPunct="1">
              <a:spcBef>
                <a:spcPct val="0"/>
              </a:spcBef>
              <a:buFontTx/>
              <a:buNone/>
            </a:pPr>
            <a:r>
              <a:rPr lang="en-GB" sz="1600" dirty="0" smtClean="0">
                <a:latin typeface="Tw Cen MT Condensed" panose="020B0606020104020203" pitchFamily="34" charset="0"/>
              </a:rPr>
              <a:t>other </a:t>
            </a:r>
            <a:r>
              <a:rPr lang="en-GB" sz="1600" dirty="0">
                <a:latin typeface="Tw Cen MT Condensed" panose="020B0606020104020203" pitchFamily="34" charset="0"/>
              </a:rPr>
              <a:t>staying in that same place.</a:t>
            </a: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p:txBody>
      </p:sp>
      <p:sp>
        <p:nvSpPr>
          <p:cNvPr id="90" name="Oval 89"/>
          <p:cNvSpPr/>
          <p:nvPr/>
        </p:nvSpPr>
        <p:spPr>
          <a:xfrm>
            <a:off x="464400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486131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507605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536536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558267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797417"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08416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630147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651621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680552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702283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7237577"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752432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774163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795637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824568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846299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Multiply 107"/>
          <p:cNvSpPr/>
          <p:nvPr/>
        </p:nvSpPr>
        <p:spPr>
          <a:xfrm>
            <a:off x="4714553" y="5499323"/>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9" name="Multiply 108"/>
          <p:cNvSpPr/>
          <p:nvPr/>
        </p:nvSpPr>
        <p:spPr>
          <a:xfrm>
            <a:off x="5148064"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0" name="Multiply 109"/>
          <p:cNvSpPr/>
          <p:nvPr/>
        </p:nvSpPr>
        <p:spPr>
          <a:xfrm>
            <a:off x="5580112"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1" name="Multiply 110"/>
          <p:cNvSpPr/>
          <p:nvPr/>
        </p:nvSpPr>
        <p:spPr>
          <a:xfrm>
            <a:off x="6081242"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 name="Multiply 111"/>
          <p:cNvSpPr/>
          <p:nvPr/>
        </p:nvSpPr>
        <p:spPr>
          <a:xfrm>
            <a:off x="6514753"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3" name="Multiply 112"/>
          <p:cNvSpPr/>
          <p:nvPr/>
        </p:nvSpPr>
        <p:spPr>
          <a:xfrm>
            <a:off x="6946801"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4" name="Multiply 113"/>
          <p:cNvSpPr/>
          <p:nvPr/>
        </p:nvSpPr>
        <p:spPr>
          <a:xfrm>
            <a:off x="7355995"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5" name="Multiply 114"/>
          <p:cNvSpPr/>
          <p:nvPr/>
        </p:nvSpPr>
        <p:spPr>
          <a:xfrm>
            <a:off x="7789506"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6" name="Multiply 115"/>
          <p:cNvSpPr/>
          <p:nvPr/>
        </p:nvSpPr>
        <p:spPr>
          <a:xfrm>
            <a:off x="8221554"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7" name="Oval 116"/>
          <p:cNvSpPr/>
          <p:nvPr/>
        </p:nvSpPr>
        <p:spPr>
          <a:xfrm>
            <a:off x="4644008"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4861313"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5077337"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5365369"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5581393"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5797417"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6085449"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6301473"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6517497"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6804248"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7021553"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7237577"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7525609"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7741633"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7957657"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8173681" y="46531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8461713" y="46531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Multiply 134"/>
          <p:cNvSpPr/>
          <p:nvPr/>
        </p:nvSpPr>
        <p:spPr>
          <a:xfrm>
            <a:off x="4716016" y="470723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6" name="Multiply 135"/>
          <p:cNvSpPr/>
          <p:nvPr/>
        </p:nvSpPr>
        <p:spPr>
          <a:xfrm>
            <a:off x="5146601" y="470723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7" name="Multiply 136"/>
          <p:cNvSpPr/>
          <p:nvPr/>
        </p:nvSpPr>
        <p:spPr>
          <a:xfrm>
            <a:off x="5578649" y="465313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8" name="Multiply 137"/>
          <p:cNvSpPr/>
          <p:nvPr/>
        </p:nvSpPr>
        <p:spPr>
          <a:xfrm>
            <a:off x="6082705" y="465313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9" name="Multiply 138"/>
          <p:cNvSpPr/>
          <p:nvPr/>
        </p:nvSpPr>
        <p:spPr>
          <a:xfrm>
            <a:off x="6514753" y="45632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0" name="Multiply 139"/>
          <p:cNvSpPr/>
          <p:nvPr/>
        </p:nvSpPr>
        <p:spPr>
          <a:xfrm>
            <a:off x="6946801" y="45091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1" name="Multiply 140"/>
          <p:cNvSpPr/>
          <p:nvPr/>
        </p:nvSpPr>
        <p:spPr>
          <a:xfrm>
            <a:off x="7378849" y="449121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2" name="Multiply 141"/>
          <p:cNvSpPr/>
          <p:nvPr/>
        </p:nvSpPr>
        <p:spPr>
          <a:xfrm>
            <a:off x="7810897" y="443711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 name="Multiply 142"/>
          <p:cNvSpPr/>
          <p:nvPr/>
        </p:nvSpPr>
        <p:spPr>
          <a:xfrm>
            <a:off x="8242945" y="436510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 name="Up-Down Arrow 2047"/>
          <p:cNvSpPr/>
          <p:nvPr/>
        </p:nvSpPr>
        <p:spPr>
          <a:xfrm>
            <a:off x="4788024"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Up-Down Arrow 144"/>
          <p:cNvSpPr/>
          <p:nvPr/>
        </p:nvSpPr>
        <p:spPr>
          <a:xfrm>
            <a:off x="5246361"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Up-Down Arrow 145"/>
          <p:cNvSpPr/>
          <p:nvPr/>
        </p:nvSpPr>
        <p:spPr>
          <a:xfrm>
            <a:off x="5678409" y="5011142"/>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Up-Down Arrow 146"/>
          <p:cNvSpPr/>
          <p:nvPr/>
        </p:nvSpPr>
        <p:spPr>
          <a:xfrm>
            <a:off x="6182465"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Up-Down Arrow 147"/>
          <p:cNvSpPr/>
          <p:nvPr/>
        </p:nvSpPr>
        <p:spPr>
          <a:xfrm>
            <a:off x="6588224" y="494116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Up-Down Arrow 148"/>
          <p:cNvSpPr/>
          <p:nvPr/>
        </p:nvSpPr>
        <p:spPr>
          <a:xfrm>
            <a:off x="7046561" y="494116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Up-Down Arrow 149"/>
          <p:cNvSpPr/>
          <p:nvPr/>
        </p:nvSpPr>
        <p:spPr>
          <a:xfrm>
            <a:off x="7452320" y="4939134"/>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Up-Down Arrow 150"/>
          <p:cNvSpPr/>
          <p:nvPr/>
        </p:nvSpPr>
        <p:spPr>
          <a:xfrm>
            <a:off x="7884368" y="4869160"/>
            <a:ext cx="45719" cy="504056"/>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Up-Down Arrow 151"/>
          <p:cNvSpPr/>
          <p:nvPr/>
        </p:nvSpPr>
        <p:spPr>
          <a:xfrm>
            <a:off x="8316416" y="4743053"/>
            <a:ext cx="45719" cy="630163"/>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TextBox 2048"/>
          <p:cNvSpPr txBox="1"/>
          <p:nvPr/>
        </p:nvSpPr>
        <p:spPr>
          <a:xfrm>
            <a:off x="322263" y="5877272"/>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1: Passing gates</a:t>
            </a:r>
            <a:endParaRPr lang="en-GB" sz="1600" b="1" dirty="0">
              <a:latin typeface="Tw Cen MT Condensed" panose="020B0606020104020203" pitchFamily="34" charset="0"/>
            </a:endParaRPr>
          </a:p>
        </p:txBody>
      </p:sp>
      <p:pic>
        <p:nvPicPr>
          <p:cNvPr id="2052"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1835696" y="5949280"/>
            <a:ext cx="359302" cy="22899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2628522" y="5949280"/>
            <a:ext cx="359302" cy="228997"/>
          </a:xfrm>
          <a:prstGeom prst="rect">
            <a:avLst/>
          </a:prstGeom>
          <a:noFill/>
          <a:extLst>
            <a:ext uri="{909E8E84-426E-40DD-AFC4-6F175D3DCCD1}">
              <a14:hiddenFill xmlns:a14="http://schemas.microsoft.com/office/drawing/2010/main">
                <a:solidFill>
                  <a:srgbClr val="FFFFFF"/>
                </a:solidFill>
              </a14:hiddenFill>
            </a:ext>
          </a:extLst>
        </p:spPr>
      </p:pic>
      <p:sp>
        <p:nvSpPr>
          <p:cNvPr id="156" name="Multiply 155"/>
          <p:cNvSpPr/>
          <p:nvPr/>
        </p:nvSpPr>
        <p:spPr>
          <a:xfrm>
            <a:off x="2266281" y="557133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7" name="Multiply 156"/>
          <p:cNvSpPr/>
          <p:nvPr/>
        </p:nvSpPr>
        <p:spPr>
          <a:xfrm>
            <a:off x="2267744" y="6363419"/>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8" name="Up-Down Arrow 157"/>
          <p:cNvSpPr/>
          <p:nvPr/>
        </p:nvSpPr>
        <p:spPr>
          <a:xfrm>
            <a:off x="2339752" y="5877272"/>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TextBox 158"/>
          <p:cNvSpPr txBox="1"/>
          <p:nvPr/>
        </p:nvSpPr>
        <p:spPr>
          <a:xfrm>
            <a:off x="3706639" y="5877272"/>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2: </a:t>
            </a:r>
          </a:p>
          <a:p>
            <a:r>
              <a:rPr lang="en-GB" sz="1600" b="1" dirty="0" smtClean="0">
                <a:latin typeface="Tw Cen MT Condensed" panose="020B0606020104020203" pitchFamily="34" charset="0"/>
              </a:rPr>
              <a:t>Make it competitive!</a:t>
            </a:r>
            <a:endParaRPr lang="en-GB" sz="1600" b="1" dirty="0">
              <a:latin typeface="Tw Cen MT Condensed" panose="020B0606020104020203" pitchFamily="34" charset="0"/>
            </a:endParaRPr>
          </a:p>
        </p:txBody>
      </p:sp>
      <p:sp>
        <p:nvSpPr>
          <p:cNvPr id="2051" name="AutoShape 6" descr="Image result for stop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5652120" y="5836668"/>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2052"/>
          <p:cNvSpPr txBox="1"/>
          <p:nvPr/>
        </p:nvSpPr>
        <p:spPr>
          <a:xfrm>
            <a:off x="6082010" y="5877272"/>
            <a:ext cx="2594446"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 do in 1 minute?! Go!”</a:t>
            </a:r>
            <a:endParaRPr lang="en-GB" sz="1600" b="1" dirty="0">
              <a:solidFill>
                <a:srgbClr val="FF0000"/>
              </a:solidFill>
              <a:latin typeface="Tw Cen MT Condensed" panose="020B0606020104020203" pitchFamily="34" charset="0"/>
            </a:endParaRPr>
          </a:p>
        </p:txBody>
      </p:sp>
    </p:spTree>
    <p:extLst>
      <p:ext uri="{BB962C8B-B14F-4D97-AF65-F5344CB8AC3E}">
        <p14:creationId xmlns:p14="http://schemas.microsoft.com/office/powerpoint/2010/main" val="3334820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pass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3</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Passing (technique) – </a:t>
            </a:r>
            <a:r>
              <a:rPr lang="en-GB" sz="1500" dirty="0" smtClean="0">
                <a:latin typeface="Tw Cen MT Condensed" panose="020B0606020104020203" pitchFamily="34" charset="0"/>
              </a:rPr>
              <a:t>Demonstrate to the children the correct teaching points for a basic pass in football (see overleaf). Organise your class into pairs, facing each other on a set line. Ask the children to pass the ball to each other staying in that same place. Use formative assessment to alter the level of challenge for pairs. </a:t>
            </a:r>
            <a:r>
              <a:rPr lang="en-GB" sz="1500" b="1" i="1" u="sng" dirty="0" smtClean="0">
                <a:latin typeface="Tw Cen MT Condensed" panose="020B0606020104020203" pitchFamily="34" charset="0"/>
              </a:rPr>
              <a:t>For L/A move cones closer together, for M/A further apart.</a:t>
            </a:r>
            <a:r>
              <a:rPr lang="en-GB" sz="1500" dirty="0">
                <a:latin typeface="Tw Cen MT Condensed" panose="020B0606020104020203" pitchFamily="34" charset="0"/>
              </a:rPr>
              <a:t>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Place two cones in between each pair to create a passing gate. The children must now aim to pass the ball through the gate to their partner.  </a:t>
            </a:r>
            <a:r>
              <a:rPr lang="en-GB" sz="1500" b="1" dirty="0" smtClean="0">
                <a:latin typeface="Tw Cen MT Condensed" panose="020B0606020104020203" pitchFamily="34" charset="0"/>
              </a:rPr>
              <a:t>PROGRESSION x 2 – </a:t>
            </a:r>
            <a:r>
              <a:rPr lang="en-GB" sz="1500" dirty="0" smtClean="0">
                <a:latin typeface="Tw Cen MT Condensed" panose="020B0606020104020203" pitchFamily="34" charset="0"/>
              </a:rPr>
              <a:t>Set a time limit or number target for the class. Everyone starts at the same and races to get to as many passes completed as possible/ to reach the highest score.</a:t>
            </a:r>
            <a:endParaRPr lang="en-GB" sz="1500" u="sng" dirty="0" smtClean="0">
              <a:latin typeface="Tw Cen MT Condensed" panose="020B0606020104020203" pitchFamily="34" charset="0"/>
            </a:endParaRPr>
          </a:p>
          <a:p>
            <a:pPr>
              <a:defRPr/>
            </a:pPr>
            <a:r>
              <a:rPr lang="en-GB" sz="1500" u="sng" dirty="0" smtClean="0">
                <a:latin typeface="Tw Cen MT Condensed" panose="020B0606020104020203" pitchFamily="34" charset="0"/>
              </a:rPr>
              <a:t>3. Battleships! – </a:t>
            </a:r>
            <a:r>
              <a:rPr lang="en-GB" sz="1500" dirty="0" smtClean="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a:t>
            </a:r>
          </a:p>
          <a:p>
            <a:pPr>
              <a:defRPr/>
            </a:pPr>
            <a:r>
              <a:rPr lang="en-GB" sz="1500" dirty="0" smtClean="0">
                <a:latin typeface="Tw Cen MT Condensed" panose="020B0606020104020203" pitchFamily="34" charset="0"/>
              </a:rPr>
              <a:t>The child that sinks all 4 ships first wins! </a:t>
            </a:r>
            <a:r>
              <a:rPr lang="en-GB" sz="1500" b="1" i="1" u="sng" dirty="0" smtClean="0">
                <a:latin typeface="Tw Cen MT Condensed" panose="020B0606020104020203" pitchFamily="34" charset="0"/>
              </a:rPr>
              <a:t>L/A take aim from closer together, replace cones with larger targets</a:t>
            </a:r>
          </a:p>
          <a:p>
            <a:pPr>
              <a:defRPr/>
            </a:pPr>
            <a:r>
              <a:rPr lang="en-GB" sz="1500" b="1" i="1" u="sng" dirty="0" smtClean="0">
                <a:latin typeface="Tw Cen MT Condensed" panose="020B0606020104020203" pitchFamily="34" charset="0"/>
              </a:rPr>
              <a:t>if you need to. M/A take aim from further away!</a:t>
            </a:r>
          </a:p>
          <a:p>
            <a:pPr>
              <a:defRPr/>
            </a:pPr>
            <a:r>
              <a:rPr lang="en-GB" sz="1500" u="sng" dirty="0" smtClean="0">
                <a:latin typeface="Tw Cen MT Condensed" panose="020B0606020104020203" pitchFamily="34" charset="0"/>
              </a:rPr>
              <a:t>4. Passing gates – </a:t>
            </a:r>
            <a:r>
              <a:rPr lang="en-GB" sz="1500" dirty="0" smtClean="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smtClean="0">
                <a:latin typeface="Tw Cen MT Condensed" panose="020B0606020104020203" pitchFamily="34" charset="0"/>
              </a:rPr>
              <a:t>I.e</a:t>
            </a:r>
            <a:r>
              <a:rPr lang="en-GB" sz="1500" dirty="0" smtClean="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smtClean="0">
                <a:latin typeface="Tw Cen MT Condensed" panose="020B0606020104020203" pitchFamily="34" charset="0"/>
              </a:rPr>
              <a:t>Group pairs by ability and differentiate by asking specific pairs (L/A) to only use ‘orange’. L/A to use all 3 colours.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Set a time limit, how many gates can you pass through in 1 minute!? Go!!!!</a:t>
            </a:r>
            <a:endParaRPr lang="en-GB" sz="1500" u="sng" dirty="0" smtClean="0">
              <a:latin typeface="Tw Cen MT Condensed" panose="020B0606020104020203" pitchFamily="34" charset="0"/>
            </a:endParaRPr>
          </a:p>
        </p:txBody>
      </p:sp>
      <p:sp>
        <p:nvSpPr>
          <p:cNvPr id="20"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instep?)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21"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7633940" y="5157192"/>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4261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3</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Passing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Use the instep of the foot</a:t>
            </a:r>
          </a:p>
          <a:p>
            <a:pPr eaLnBrk="1" hangingPunct="1">
              <a:spcBef>
                <a:spcPct val="0"/>
              </a:spcBef>
              <a:buFontTx/>
              <a:buNone/>
            </a:pPr>
            <a:r>
              <a:rPr lang="en-GB" altLang="en-US" sz="1600" dirty="0" smtClean="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oes or laces will often mean too</a:t>
            </a: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ast and not enough control of direction!</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3" name="TextBox 69"/>
          <p:cNvSpPr txBox="1">
            <a:spLocks noChangeArrowheads="1"/>
          </p:cNvSpPr>
          <p:nvPr/>
        </p:nvSpPr>
        <p:spPr bwMode="auto">
          <a:xfrm>
            <a:off x="179512" y="2348880"/>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Passing (technique)</a:t>
            </a:r>
          </a:p>
          <a:p>
            <a:pPr marL="0" eaLnBrk="1" hangingPunct="1">
              <a:spcBef>
                <a:spcPct val="0"/>
              </a:spcBef>
              <a:buFontTx/>
              <a:buNone/>
            </a:pPr>
            <a:r>
              <a:rPr lang="en-GB" sz="1600" dirty="0">
                <a:latin typeface="Tw Cen MT Condensed" panose="020B0606020104020203" pitchFamily="34" charset="0"/>
              </a:rPr>
              <a:t>Demonstrate to the children the correct teaching points for a </a:t>
            </a:r>
            <a:r>
              <a:rPr lang="en-GB" sz="1600" dirty="0" smtClean="0">
                <a:latin typeface="Tw Cen MT Condensed" panose="020B0606020104020203" pitchFamily="34" charset="0"/>
              </a:rPr>
              <a:t>basic</a:t>
            </a:r>
          </a:p>
          <a:p>
            <a:pPr marL="0" eaLnBrk="1" hangingPunct="1">
              <a:spcBef>
                <a:spcPct val="0"/>
              </a:spcBef>
              <a:buFontTx/>
              <a:buNone/>
            </a:pPr>
            <a:r>
              <a:rPr lang="en-GB" sz="1600" dirty="0" smtClean="0">
                <a:latin typeface="Tw Cen MT Condensed" panose="020B0606020104020203" pitchFamily="34" charset="0"/>
              </a:rPr>
              <a:t>pass </a:t>
            </a:r>
            <a:r>
              <a:rPr lang="en-GB" sz="1600" dirty="0">
                <a:latin typeface="Tw Cen MT Condensed" panose="020B0606020104020203" pitchFamily="34" charset="0"/>
              </a:rPr>
              <a:t>in football (see overleaf). Organise your class into pairs, </a:t>
            </a:r>
            <a:r>
              <a:rPr lang="en-GB" sz="1600" dirty="0" smtClean="0">
                <a:latin typeface="Tw Cen MT Condensed" panose="020B0606020104020203" pitchFamily="34" charset="0"/>
              </a:rPr>
              <a:t>facing</a:t>
            </a:r>
          </a:p>
          <a:p>
            <a:pPr marL="0" eaLnBrk="1" hangingPunct="1">
              <a:spcBef>
                <a:spcPct val="0"/>
              </a:spcBef>
              <a:buFontTx/>
              <a:buNone/>
            </a:pPr>
            <a:r>
              <a:rPr lang="en-GB" sz="1600" dirty="0" smtClean="0">
                <a:latin typeface="Tw Cen MT Condensed" panose="020B0606020104020203" pitchFamily="34" charset="0"/>
              </a:rPr>
              <a:t>each </a:t>
            </a:r>
            <a:r>
              <a:rPr lang="en-GB" sz="1600" dirty="0">
                <a:latin typeface="Tw Cen MT Condensed" panose="020B0606020104020203" pitchFamily="34" charset="0"/>
              </a:rPr>
              <a:t>other on a set line. Ask the children to pass the ball to each </a:t>
            </a:r>
            <a:endParaRPr lang="en-GB" sz="1600" dirty="0" smtClean="0">
              <a:latin typeface="Tw Cen MT Condensed" panose="020B0606020104020203" pitchFamily="34" charset="0"/>
            </a:endParaRPr>
          </a:p>
          <a:p>
            <a:pPr marL="0" eaLnBrk="1" hangingPunct="1">
              <a:spcBef>
                <a:spcPct val="0"/>
              </a:spcBef>
              <a:buFontTx/>
              <a:buNone/>
            </a:pPr>
            <a:r>
              <a:rPr lang="en-GB" sz="1600" dirty="0" smtClean="0">
                <a:latin typeface="Tw Cen MT Condensed" panose="020B0606020104020203" pitchFamily="34" charset="0"/>
              </a:rPr>
              <a:t>other </a:t>
            </a:r>
            <a:r>
              <a:rPr lang="en-GB" sz="1600" dirty="0">
                <a:latin typeface="Tw Cen MT Condensed" panose="020B0606020104020203" pitchFamily="34" charset="0"/>
              </a:rPr>
              <a:t>staying in that same place.</a:t>
            </a: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p:txBody>
      </p:sp>
      <p:sp>
        <p:nvSpPr>
          <p:cNvPr id="54" name="Oval 53"/>
          <p:cNvSpPr/>
          <p:nvPr/>
        </p:nvSpPr>
        <p:spPr>
          <a:xfrm>
            <a:off x="464400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86131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507605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536536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558267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797417"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08416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51621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80552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702283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7237577"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52432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74163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95637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24568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46299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Multiply 70"/>
          <p:cNvSpPr/>
          <p:nvPr/>
        </p:nvSpPr>
        <p:spPr>
          <a:xfrm>
            <a:off x="4714553" y="355510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2" name="Multiply 71"/>
          <p:cNvSpPr/>
          <p:nvPr/>
        </p:nvSpPr>
        <p:spPr>
          <a:xfrm>
            <a:off x="5148064"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3" name="Multiply 72"/>
          <p:cNvSpPr/>
          <p:nvPr/>
        </p:nvSpPr>
        <p:spPr>
          <a:xfrm>
            <a:off x="5580112"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4" name="Multiply 73"/>
          <p:cNvSpPr/>
          <p:nvPr/>
        </p:nvSpPr>
        <p:spPr>
          <a:xfrm>
            <a:off x="6081242"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5" name="Multiply 74"/>
          <p:cNvSpPr/>
          <p:nvPr/>
        </p:nvSpPr>
        <p:spPr>
          <a:xfrm>
            <a:off x="6514753"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6" name="Multiply 75"/>
          <p:cNvSpPr/>
          <p:nvPr/>
        </p:nvSpPr>
        <p:spPr>
          <a:xfrm>
            <a:off x="6946801"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7" name="Multiply 76"/>
          <p:cNvSpPr/>
          <p:nvPr/>
        </p:nvSpPr>
        <p:spPr>
          <a:xfrm>
            <a:off x="7355995"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8" name="Multiply 77"/>
          <p:cNvSpPr/>
          <p:nvPr/>
        </p:nvSpPr>
        <p:spPr>
          <a:xfrm>
            <a:off x="7789506"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8221554"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Oval 79"/>
          <p:cNvSpPr/>
          <p:nvPr/>
        </p:nvSpPr>
        <p:spPr>
          <a:xfrm>
            <a:off x="4644008"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4861313"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5077337"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5365369"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5581393"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5797417"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6085449"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6301473"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6517497"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804248"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021553"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7237577"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525609"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7741633"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957657"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8173681" y="27089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8461713" y="27089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Multiply 96"/>
          <p:cNvSpPr/>
          <p:nvPr/>
        </p:nvSpPr>
        <p:spPr>
          <a:xfrm>
            <a:off x="4716016" y="27630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8" name="Multiply 97"/>
          <p:cNvSpPr/>
          <p:nvPr/>
        </p:nvSpPr>
        <p:spPr>
          <a:xfrm>
            <a:off x="5146601" y="27630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9" name="Multiply 98"/>
          <p:cNvSpPr/>
          <p:nvPr/>
        </p:nvSpPr>
        <p:spPr>
          <a:xfrm>
            <a:off x="5578649" y="27089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0" name="Multiply 99"/>
          <p:cNvSpPr/>
          <p:nvPr/>
        </p:nvSpPr>
        <p:spPr>
          <a:xfrm>
            <a:off x="6082705" y="27089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1" name="Multiply 100"/>
          <p:cNvSpPr/>
          <p:nvPr/>
        </p:nvSpPr>
        <p:spPr>
          <a:xfrm>
            <a:off x="6514753" y="2619003"/>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 name="Multiply 101"/>
          <p:cNvSpPr/>
          <p:nvPr/>
        </p:nvSpPr>
        <p:spPr>
          <a:xfrm>
            <a:off x="6946801" y="256490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3" name="Multiply 102"/>
          <p:cNvSpPr/>
          <p:nvPr/>
        </p:nvSpPr>
        <p:spPr>
          <a:xfrm>
            <a:off x="7378849" y="25469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4" name="Multiply 103"/>
          <p:cNvSpPr/>
          <p:nvPr/>
        </p:nvSpPr>
        <p:spPr>
          <a:xfrm>
            <a:off x="7810897" y="249289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5" name="Multiply 104"/>
          <p:cNvSpPr/>
          <p:nvPr/>
        </p:nvSpPr>
        <p:spPr>
          <a:xfrm>
            <a:off x="8242945" y="242088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6" name="Up-Down Arrow 105"/>
          <p:cNvSpPr/>
          <p:nvPr/>
        </p:nvSpPr>
        <p:spPr>
          <a:xfrm>
            <a:off x="4788024"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Up-Down Arrow 106"/>
          <p:cNvSpPr/>
          <p:nvPr/>
        </p:nvSpPr>
        <p:spPr>
          <a:xfrm>
            <a:off x="5246361"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Up-Down Arrow 107"/>
          <p:cNvSpPr/>
          <p:nvPr/>
        </p:nvSpPr>
        <p:spPr>
          <a:xfrm>
            <a:off x="5678409" y="306692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Up-Down Arrow 108"/>
          <p:cNvSpPr/>
          <p:nvPr/>
        </p:nvSpPr>
        <p:spPr>
          <a:xfrm>
            <a:off x="6182465"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Up-Down Arrow 109"/>
          <p:cNvSpPr/>
          <p:nvPr/>
        </p:nvSpPr>
        <p:spPr>
          <a:xfrm>
            <a:off x="6588224" y="2996952"/>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Up-Down Arrow 110"/>
          <p:cNvSpPr/>
          <p:nvPr/>
        </p:nvSpPr>
        <p:spPr>
          <a:xfrm>
            <a:off x="7046561" y="2996952"/>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Up-Down Arrow 111"/>
          <p:cNvSpPr/>
          <p:nvPr/>
        </p:nvSpPr>
        <p:spPr>
          <a:xfrm>
            <a:off x="7452320" y="299491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Up-Down Arrow 112"/>
          <p:cNvSpPr/>
          <p:nvPr/>
        </p:nvSpPr>
        <p:spPr>
          <a:xfrm>
            <a:off x="7884368" y="2924944"/>
            <a:ext cx="45719" cy="504056"/>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Up-Down Arrow 113"/>
          <p:cNvSpPr/>
          <p:nvPr/>
        </p:nvSpPr>
        <p:spPr>
          <a:xfrm>
            <a:off x="8316416" y="2798837"/>
            <a:ext cx="45719" cy="630163"/>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322263" y="3933056"/>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1: Passing gates</a:t>
            </a:r>
            <a:endParaRPr lang="en-GB" sz="1600" b="1" dirty="0">
              <a:latin typeface="Tw Cen MT Condensed" panose="020B0606020104020203" pitchFamily="34" charset="0"/>
            </a:endParaRPr>
          </a:p>
        </p:txBody>
      </p:sp>
      <p:pic>
        <p:nvPicPr>
          <p:cNvPr id="116"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1835696" y="4005064"/>
            <a:ext cx="359302" cy="22899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2628522" y="4005064"/>
            <a:ext cx="359302" cy="228997"/>
          </a:xfrm>
          <a:prstGeom prst="rect">
            <a:avLst/>
          </a:prstGeom>
          <a:noFill/>
          <a:extLst>
            <a:ext uri="{909E8E84-426E-40DD-AFC4-6F175D3DCCD1}">
              <a14:hiddenFill xmlns:a14="http://schemas.microsoft.com/office/drawing/2010/main">
                <a:solidFill>
                  <a:srgbClr val="FFFFFF"/>
                </a:solidFill>
              </a14:hiddenFill>
            </a:ext>
          </a:extLst>
        </p:spPr>
      </p:pic>
      <p:sp>
        <p:nvSpPr>
          <p:cNvPr id="118" name="Multiply 117"/>
          <p:cNvSpPr/>
          <p:nvPr/>
        </p:nvSpPr>
        <p:spPr>
          <a:xfrm>
            <a:off x="2266281" y="362711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9" name="Multiply 118"/>
          <p:cNvSpPr/>
          <p:nvPr/>
        </p:nvSpPr>
        <p:spPr>
          <a:xfrm>
            <a:off x="2267744" y="4419203"/>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0" name="Up-Down Arrow 119"/>
          <p:cNvSpPr/>
          <p:nvPr/>
        </p:nvSpPr>
        <p:spPr>
          <a:xfrm>
            <a:off x="2339752" y="393305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p:cNvSpPr txBox="1"/>
          <p:nvPr/>
        </p:nvSpPr>
        <p:spPr>
          <a:xfrm>
            <a:off x="3706639" y="3933056"/>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2: </a:t>
            </a:r>
          </a:p>
          <a:p>
            <a:r>
              <a:rPr lang="en-GB" sz="1600" b="1" dirty="0" smtClean="0">
                <a:latin typeface="Tw Cen MT Condensed" panose="020B0606020104020203" pitchFamily="34" charset="0"/>
              </a:rPr>
              <a:t>Make it competitive!</a:t>
            </a:r>
            <a:endParaRPr lang="en-GB" sz="1600" b="1" dirty="0">
              <a:latin typeface="Tw Cen MT Condensed" panose="020B0606020104020203" pitchFamily="34" charset="0"/>
            </a:endParaRPr>
          </a:p>
        </p:txBody>
      </p:sp>
      <p:pic>
        <p:nvPicPr>
          <p:cNvPr id="122"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5652120" y="389245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TextBox 122"/>
          <p:cNvSpPr txBox="1"/>
          <p:nvPr/>
        </p:nvSpPr>
        <p:spPr>
          <a:xfrm>
            <a:off x="6082010" y="3933056"/>
            <a:ext cx="2594446"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 do in 1 minute?! Go!”</a:t>
            </a:r>
            <a:endParaRPr lang="en-GB" sz="1600" b="1" dirty="0">
              <a:solidFill>
                <a:srgbClr val="FF0000"/>
              </a:solidFill>
              <a:latin typeface="Tw Cen MT Condensed" panose="020B0606020104020203" pitchFamily="34" charset="0"/>
            </a:endParaRPr>
          </a:p>
        </p:txBody>
      </p:sp>
      <p:sp>
        <p:nvSpPr>
          <p:cNvPr id="124" name="TextBox 69"/>
          <p:cNvSpPr txBox="1">
            <a:spLocks noChangeArrowheads="1"/>
          </p:cNvSpPr>
          <p:nvPr/>
        </p:nvSpPr>
        <p:spPr bwMode="auto">
          <a:xfrm>
            <a:off x="179512" y="4721076"/>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Battleships!</a:t>
            </a: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The first child to sink all</a:t>
            </a:r>
          </a:p>
          <a:p>
            <a:pPr eaLnBrk="1" hangingPunct="1">
              <a:spcBef>
                <a:spcPct val="0"/>
              </a:spcBef>
              <a:buFontTx/>
              <a:buNone/>
            </a:pPr>
            <a:r>
              <a:rPr lang="en-GB" altLang="en-US" sz="1600" dirty="0" smtClean="0">
                <a:latin typeface="Tw Cen MT Condensed" pitchFamily="34" charset="0"/>
              </a:rPr>
              <a:t>4 ships wins!</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M/A to take aim from</a:t>
            </a:r>
          </a:p>
          <a:p>
            <a:pPr eaLnBrk="1" hangingPunct="1">
              <a:spcBef>
                <a:spcPct val="0"/>
              </a:spcBef>
              <a:buFontTx/>
              <a:buNone/>
            </a:pPr>
            <a:r>
              <a:rPr lang="en-GB" altLang="en-US" sz="1600" b="1" i="1" u="sng" dirty="0">
                <a:latin typeface="Tw Cen MT Condensed" pitchFamily="34" charset="0"/>
              </a:rPr>
              <a:t>f</a:t>
            </a:r>
            <a:r>
              <a:rPr lang="en-GB" altLang="en-US" sz="1600" b="1" i="1" u="sng" dirty="0" smtClean="0">
                <a:latin typeface="Tw Cen MT Condensed" pitchFamily="34" charset="0"/>
              </a:rPr>
              <a:t>urther away, L/A to move</a:t>
            </a:r>
          </a:p>
          <a:p>
            <a:pPr eaLnBrk="1" hangingPunct="1">
              <a:spcBef>
                <a:spcPct val="0"/>
              </a:spcBef>
              <a:buFontTx/>
              <a:buNone/>
            </a:pPr>
            <a:r>
              <a:rPr lang="en-GB" altLang="en-US" sz="1600" b="1" i="1" u="sng" dirty="0" smtClean="0">
                <a:latin typeface="Tw Cen MT Condensed" pitchFamily="34" charset="0"/>
              </a:rPr>
              <a:t>closer</a:t>
            </a:r>
            <a:endParaRPr lang="en-GB" altLang="en-US" sz="1600" b="1" i="1" u="sng" dirty="0">
              <a:latin typeface="Tw Cen MT Condensed" pitchFamily="34" charset="0"/>
            </a:endParaRPr>
          </a:p>
        </p:txBody>
      </p:sp>
      <p:sp>
        <p:nvSpPr>
          <p:cNvPr id="125" name="TextBox 69"/>
          <p:cNvSpPr txBox="1">
            <a:spLocks noChangeArrowheads="1"/>
          </p:cNvSpPr>
          <p:nvPr/>
        </p:nvSpPr>
        <p:spPr bwMode="auto">
          <a:xfrm>
            <a:off x="4643437" y="4725144"/>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a:t>
            </a:r>
            <a:r>
              <a:rPr lang="en-GB" altLang="en-US" sz="1600" u="sng" dirty="0" smtClean="0">
                <a:latin typeface="Tw Cen MT Condensed" pitchFamily="34" charset="0"/>
              </a:rPr>
              <a:t>.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Pair children by ability.</a:t>
            </a:r>
          </a:p>
          <a:p>
            <a:pPr eaLnBrk="1" hangingPunct="1">
              <a:spcBef>
                <a:spcPct val="0"/>
              </a:spcBef>
              <a:buFontTx/>
              <a:buNone/>
            </a:pPr>
            <a:r>
              <a:rPr lang="en-GB" altLang="en-US" sz="1600" dirty="0" smtClean="0">
                <a:latin typeface="Tw Cen MT Condensed" pitchFamily="34" charset="0"/>
              </a:rPr>
              <a:t>Children must pass through the</a:t>
            </a:r>
          </a:p>
          <a:p>
            <a:pPr eaLnBrk="1" hangingPunct="1">
              <a:spcBef>
                <a:spcPct val="0"/>
              </a:spcBef>
              <a:buFontTx/>
              <a:buNone/>
            </a:pPr>
            <a:r>
              <a:rPr lang="en-GB" altLang="en-US" sz="1600" dirty="0" smtClean="0">
                <a:latin typeface="Tw Cen MT Condensed" pitchFamily="34" charset="0"/>
              </a:rPr>
              <a:t>gates, then dribble and find</a:t>
            </a:r>
          </a:p>
          <a:p>
            <a:pPr eaLnBrk="1" hangingPunct="1">
              <a:spcBef>
                <a:spcPct val="0"/>
              </a:spcBef>
              <a:buFontTx/>
              <a:buNone/>
            </a:pPr>
            <a:r>
              <a:rPr lang="en-GB" altLang="en-US" sz="1600" dirty="0" smtClean="0">
                <a:latin typeface="Tw Cen MT Condensed" pitchFamily="34" charset="0"/>
              </a:rPr>
              <a:t>another one!</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dirty="0" smtClean="0">
                <a:latin typeface="Tw Cen MT Condensed" pitchFamily="34" charset="0"/>
              </a:rPr>
              <a:t>PROGRESSION - </a:t>
            </a:r>
            <a:r>
              <a:rPr lang="en-GB" altLang="en-US" sz="1600" dirty="0" smtClean="0">
                <a:latin typeface="Tw Cen MT Condensed" pitchFamily="34" charset="0"/>
              </a:rPr>
              <a:t> </a:t>
            </a:r>
            <a:endParaRPr lang="en-GB" altLang="en-US" sz="1600" dirty="0">
              <a:latin typeface="Tw Cen MT Condensed" pitchFamily="34" charset="0"/>
            </a:endParaRPr>
          </a:p>
        </p:txBody>
      </p:sp>
      <p:sp>
        <p:nvSpPr>
          <p:cNvPr id="126" name="Oval 125"/>
          <p:cNvSpPr/>
          <p:nvPr/>
        </p:nvSpPr>
        <p:spPr>
          <a:xfrm>
            <a:off x="3059832" y="6381328"/>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result for football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3922" y="6157071"/>
            <a:ext cx="303736" cy="291587"/>
          </a:xfrm>
          <a:prstGeom prst="rect">
            <a:avLst/>
          </a:prstGeom>
          <a:noFill/>
          <a:extLst>
            <a:ext uri="{909E8E84-426E-40DD-AFC4-6F175D3DCCD1}">
              <a14:hiddenFill xmlns:a14="http://schemas.microsoft.com/office/drawing/2010/main">
                <a:solidFill>
                  <a:srgbClr val="FFFFFF"/>
                </a:solidFill>
              </a14:hiddenFill>
            </a:ext>
          </a:extLst>
        </p:spPr>
      </p:pic>
      <p:sp>
        <p:nvSpPr>
          <p:cNvPr id="127" name="Isosceles Triangle 126"/>
          <p:cNvSpPr/>
          <p:nvPr/>
        </p:nvSpPr>
        <p:spPr>
          <a:xfrm>
            <a:off x="2088818" y="4869160"/>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Isosceles Triangle 128"/>
          <p:cNvSpPr/>
          <p:nvPr/>
        </p:nvSpPr>
        <p:spPr>
          <a:xfrm>
            <a:off x="2699792" y="4869160"/>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p:cNvSpPr/>
          <p:nvPr/>
        </p:nvSpPr>
        <p:spPr>
          <a:xfrm>
            <a:off x="3347864" y="4869160"/>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p:cNvSpPr/>
          <p:nvPr/>
        </p:nvSpPr>
        <p:spPr>
          <a:xfrm>
            <a:off x="3961026" y="4869160"/>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2"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097" t="46393" r="59247" b="29620"/>
          <a:stretch/>
        </p:blipFill>
        <p:spPr bwMode="auto">
          <a:xfrm>
            <a:off x="3745255" y="6067186"/>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3" name="TextBox 132"/>
          <p:cNvSpPr txBox="1"/>
          <p:nvPr/>
        </p:nvSpPr>
        <p:spPr>
          <a:xfrm>
            <a:off x="5076056" y="6186790"/>
            <a:ext cx="3707905"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a:t>
            </a:r>
          </a:p>
          <a:p>
            <a:pPr algn="ctr"/>
            <a:r>
              <a:rPr lang="en-GB" sz="1600" b="1" dirty="0" smtClean="0">
                <a:solidFill>
                  <a:srgbClr val="FF0000"/>
                </a:solidFill>
                <a:latin typeface="Tw Cen MT Condensed" panose="020B0606020104020203" pitchFamily="34" charset="0"/>
              </a:rPr>
              <a:t> do in 1 minute?! Go!”</a:t>
            </a:r>
            <a:endParaRPr lang="en-GB" sz="1600" b="1" dirty="0">
              <a:solidFill>
                <a:srgbClr val="FF0000"/>
              </a:solidFill>
              <a:latin typeface="Tw Cen MT Condensed" panose="020B0606020104020203" pitchFamily="34" charset="0"/>
            </a:endParaRPr>
          </a:p>
        </p:txBody>
      </p:sp>
      <p:pic>
        <p:nvPicPr>
          <p:cNvPr id="134"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8176511" y="605269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Rectangle 127"/>
          <p:cNvSpPr/>
          <p:nvPr/>
        </p:nvSpPr>
        <p:spPr>
          <a:xfrm>
            <a:off x="6732241" y="4797151"/>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6804248"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7093561" y="515719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8677737"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8677737" y="530120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7308304"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6804248"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7452320" y="486916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7452320" y="50851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8389705" y="558924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8101673" y="56612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8677737" y="50851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8460432" y="494116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6877537" y="537321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6876256" y="552561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7885649" y="5085184"/>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a:off x="8028384" y="51571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7525609" y="551723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7669625" y="566124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5454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pass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4</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1"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Battleships! – </a:t>
            </a:r>
            <a:r>
              <a:rPr lang="en-GB" sz="1500" dirty="0" smtClean="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a:t>
            </a:r>
          </a:p>
          <a:p>
            <a:pPr>
              <a:defRPr/>
            </a:pPr>
            <a:r>
              <a:rPr lang="en-GB" sz="1500" dirty="0" smtClean="0">
                <a:latin typeface="Tw Cen MT Condensed" panose="020B0606020104020203" pitchFamily="34" charset="0"/>
              </a:rPr>
              <a:t>The child that sinks all 4 ships first wins! </a:t>
            </a:r>
            <a:r>
              <a:rPr lang="en-GB" sz="1500" b="1" i="1" u="sng" dirty="0" smtClean="0">
                <a:latin typeface="Tw Cen MT Condensed" panose="020B0606020104020203" pitchFamily="34" charset="0"/>
              </a:rPr>
              <a:t>L/A take aim from closer together, replace cones with larger targets</a:t>
            </a:r>
          </a:p>
          <a:p>
            <a:pPr>
              <a:defRPr/>
            </a:pPr>
            <a:r>
              <a:rPr lang="en-GB" sz="1500" b="1" i="1" u="sng" dirty="0" smtClean="0">
                <a:latin typeface="Tw Cen MT Condensed" panose="020B0606020104020203" pitchFamily="34" charset="0"/>
              </a:rPr>
              <a:t>if you need to. M/A take aim from further away!</a:t>
            </a:r>
          </a:p>
          <a:p>
            <a:pPr>
              <a:defRPr/>
            </a:pPr>
            <a:r>
              <a:rPr lang="en-GB" sz="1500" u="sng" dirty="0">
                <a:latin typeface="Tw Cen MT Condensed" panose="020B0606020104020203" pitchFamily="34" charset="0"/>
              </a:rPr>
              <a:t>3</a:t>
            </a:r>
            <a:r>
              <a:rPr lang="en-GB" sz="1500" u="sng" dirty="0" smtClean="0">
                <a:latin typeface="Tw Cen MT Condensed" panose="020B0606020104020203" pitchFamily="34" charset="0"/>
              </a:rPr>
              <a:t>. Passing gates – </a:t>
            </a:r>
            <a:r>
              <a:rPr lang="en-GB" sz="1500" dirty="0" smtClean="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smtClean="0">
                <a:latin typeface="Tw Cen MT Condensed" panose="020B0606020104020203" pitchFamily="34" charset="0"/>
              </a:rPr>
              <a:t>I.e</a:t>
            </a:r>
            <a:r>
              <a:rPr lang="en-GB" sz="1500" dirty="0" smtClean="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smtClean="0">
                <a:latin typeface="Tw Cen MT Condensed" panose="020B0606020104020203" pitchFamily="34" charset="0"/>
              </a:rPr>
              <a:t>Group pairs by ability and differentiate by asking specific pairs (L/A) to only use ‘orange’. L/A to use all 3 colours.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Set a time limit, how many gates can you pass through in 1 minute!? Go!!!!</a:t>
            </a:r>
          </a:p>
          <a:p>
            <a:pPr>
              <a:defRPr/>
            </a:pPr>
            <a:r>
              <a:rPr lang="en-GB" sz="1500" u="sng" dirty="0" smtClean="0">
                <a:latin typeface="Tw Cen MT Condensed" panose="020B0606020104020203" pitchFamily="34" charset="0"/>
              </a:rPr>
              <a:t>4. Overload! – </a:t>
            </a:r>
            <a:r>
              <a:rPr lang="en-GB" sz="1500" dirty="0" smtClean="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smtClean="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smtClean="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instep?)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7633940" y="4005064"/>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051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4</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Passing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Use the instep of the foot</a:t>
            </a:r>
          </a:p>
          <a:p>
            <a:pPr eaLnBrk="1" hangingPunct="1">
              <a:spcBef>
                <a:spcPct val="0"/>
              </a:spcBef>
              <a:buFontTx/>
              <a:buNone/>
            </a:pPr>
            <a:r>
              <a:rPr lang="en-GB" altLang="en-US" sz="1600" dirty="0" smtClean="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oes or laces will often mean too</a:t>
            </a: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ast and not enough control of direction!</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5" name="TextBox 69"/>
          <p:cNvSpPr txBox="1">
            <a:spLocks noChangeArrowheads="1"/>
          </p:cNvSpPr>
          <p:nvPr/>
        </p:nvSpPr>
        <p:spPr bwMode="auto">
          <a:xfrm>
            <a:off x="179512" y="2370941"/>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Battleships!</a:t>
            </a: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The first child to sink all</a:t>
            </a:r>
          </a:p>
          <a:p>
            <a:pPr eaLnBrk="1" hangingPunct="1">
              <a:spcBef>
                <a:spcPct val="0"/>
              </a:spcBef>
              <a:buFontTx/>
              <a:buNone/>
            </a:pPr>
            <a:r>
              <a:rPr lang="en-GB" altLang="en-US" sz="1600" dirty="0" smtClean="0">
                <a:latin typeface="Tw Cen MT Condensed" pitchFamily="34" charset="0"/>
              </a:rPr>
              <a:t>4 ships wins!</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M/A to take aim from</a:t>
            </a:r>
          </a:p>
          <a:p>
            <a:pPr eaLnBrk="1" hangingPunct="1">
              <a:spcBef>
                <a:spcPct val="0"/>
              </a:spcBef>
              <a:buFontTx/>
              <a:buNone/>
            </a:pPr>
            <a:r>
              <a:rPr lang="en-GB" altLang="en-US" sz="1600" b="1" i="1" u="sng" dirty="0">
                <a:latin typeface="Tw Cen MT Condensed" pitchFamily="34" charset="0"/>
              </a:rPr>
              <a:t>f</a:t>
            </a:r>
            <a:r>
              <a:rPr lang="en-GB" altLang="en-US" sz="1600" b="1" i="1" u="sng" dirty="0" smtClean="0">
                <a:latin typeface="Tw Cen MT Condensed" pitchFamily="34" charset="0"/>
              </a:rPr>
              <a:t>urther away, L/A to move</a:t>
            </a:r>
          </a:p>
          <a:p>
            <a:pPr eaLnBrk="1" hangingPunct="1">
              <a:spcBef>
                <a:spcPct val="0"/>
              </a:spcBef>
              <a:buFontTx/>
              <a:buNone/>
            </a:pPr>
            <a:r>
              <a:rPr lang="en-GB" altLang="en-US" sz="1600" b="1" i="1" u="sng" dirty="0" smtClean="0">
                <a:latin typeface="Tw Cen MT Condensed" pitchFamily="34" charset="0"/>
              </a:rPr>
              <a:t>closer</a:t>
            </a:r>
            <a:endParaRPr lang="en-GB" altLang="en-US" sz="1600" b="1" i="1" u="sng" dirty="0">
              <a:latin typeface="Tw Cen MT Condensed" pitchFamily="34" charset="0"/>
            </a:endParaRPr>
          </a:p>
        </p:txBody>
      </p:sp>
      <p:sp>
        <p:nvSpPr>
          <p:cNvPr id="86"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Pair children by ability.</a:t>
            </a:r>
          </a:p>
          <a:p>
            <a:pPr eaLnBrk="1" hangingPunct="1">
              <a:spcBef>
                <a:spcPct val="0"/>
              </a:spcBef>
              <a:buFontTx/>
              <a:buNone/>
            </a:pPr>
            <a:r>
              <a:rPr lang="en-GB" altLang="en-US" sz="1600" dirty="0" smtClean="0">
                <a:latin typeface="Tw Cen MT Condensed" pitchFamily="34" charset="0"/>
              </a:rPr>
              <a:t>Children must pass through the</a:t>
            </a:r>
          </a:p>
          <a:p>
            <a:pPr eaLnBrk="1" hangingPunct="1">
              <a:spcBef>
                <a:spcPct val="0"/>
              </a:spcBef>
              <a:buFontTx/>
              <a:buNone/>
            </a:pPr>
            <a:r>
              <a:rPr lang="en-GB" altLang="en-US" sz="1600" dirty="0" smtClean="0">
                <a:latin typeface="Tw Cen MT Condensed" pitchFamily="34" charset="0"/>
              </a:rPr>
              <a:t>gates, then dribble and find</a:t>
            </a:r>
          </a:p>
          <a:p>
            <a:pPr eaLnBrk="1" hangingPunct="1">
              <a:spcBef>
                <a:spcPct val="0"/>
              </a:spcBef>
              <a:buFontTx/>
              <a:buNone/>
            </a:pPr>
            <a:r>
              <a:rPr lang="en-GB" altLang="en-US" sz="1600" dirty="0" smtClean="0">
                <a:latin typeface="Tw Cen MT Condensed" pitchFamily="34" charset="0"/>
              </a:rPr>
              <a:t>another one!</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dirty="0" smtClean="0">
                <a:latin typeface="Tw Cen MT Condensed" pitchFamily="34" charset="0"/>
              </a:rPr>
              <a:t>PROGRESSION - </a:t>
            </a:r>
            <a:r>
              <a:rPr lang="en-GB" altLang="en-US" sz="1600" dirty="0" smtClean="0">
                <a:latin typeface="Tw Cen MT Condensed" pitchFamily="34" charset="0"/>
              </a:rPr>
              <a:t> </a:t>
            </a:r>
            <a:endParaRPr lang="en-GB" altLang="en-US" sz="1600" dirty="0">
              <a:latin typeface="Tw Cen MT Condensed" pitchFamily="34" charset="0"/>
            </a:endParaRPr>
          </a:p>
        </p:txBody>
      </p:sp>
      <p:sp>
        <p:nvSpPr>
          <p:cNvPr id="87" name="Oval 86"/>
          <p:cNvSpPr/>
          <p:nvPr/>
        </p:nvSpPr>
        <p:spPr>
          <a:xfrm>
            <a:off x="3059832" y="4031193"/>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8" name="Picture 2" descr="Image result for foot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3922" y="3806936"/>
            <a:ext cx="303736" cy="291587"/>
          </a:xfrm>
          <a:prstGeom prst="rect">
            <a:avLst/>
          </a:prstGeom>
          <a:noFill/>
          <a:extLst>
            <a:ext uri="{909E8E84-426E-40DD-AFC4-6F175D3DCCD1}">
              <a14:hiddenFill xmlns:a14="http://schemas.microsoft.com/office/drawing/2010/main">
                <a:solidFill>
                  <a:srgbClr val="FFFFFF"/>
                </a:solidFill>
              </a14:hiddenFill>
            </a:ext>
          </a:extLst>
        </p:spPr>
      </p:pic>
      <p:sp>
        <p:nvSpPr>
          <p:cNvPr id="89" name="Isosceles Triangle 88"/>
          <p:cNvSpPr/>
          <p:nvPr/>
        </p:nvSpPr>
        <p:spPr>
          <a:xfrm>
            <a:off x="2088818" y="2519025"/>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Isosceles Triangle 89"/>
          <p:cNvSpPr/>
          <p:nvPr/>
        </p:nvSpPr>
        <p:spPr>
          <a:xfrm>
            <a:off x="2699792" y="2519025"/>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Isosceles Triangle 90"/>
          <p:cNvSpPr/>
          <p:nvPr/>
        </p:nvSpPr>
        <p:spPr>
          <a:xfrm>
            <a:off x="3347864" y="2519025"/>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Isosceles Triangle 91"/>
          <p:cNvSpPr/>
          <p:nvPr/>
        </p:nvSpPr>
        <p:spPr>
          <a:xfrm>
            <a:off x="3961026" y="2519025"/>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097" t="46393" r="59247" b="29620"/>
          <a:stretch/>
        </p:blipFill>
        <p:spPr bwMode="auto">
          <a:xfrm>
            <a:off x="3745255" y="3717051"/>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4" name="TextBox 93"/>
          <p:cNvSpPr txBox="1"/>
          <p:nvPr/>
        </p:nvSpPr>
        <p:spPr>
          <a:xfrm>
            <a:off x="5076056" y="3836655"/>
            <a:ext cx="3707905"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a:t>
            </a:r>
          </a:p>
          <a:p>
            <a:pPr algn="ctr"/>
            <a:r>
              <a:rPr lang="en-GB" sz="1600" b="1" dirty="0" smtClean="0">
                <a:solidFill>
                  <a:srgbClr val="FF0000"/>
                </a:solidFill>
                <a:latin typeface="Tw Cen MT Condensed" panose="020B0606020104020203" pitchFamily="34" charset="0"/>
              </a:rPr>
              <a:t> do in 1 minute?! Go!”</a:t>
            </a:r>
            <a:endParaRPr lang="en-GB" sz="1600" b="1" dirty="0">
              <a:solidFill>
                <a:srgbClr val="FF0000"/>
              </a:solidFill>
              <a:latin typeface="Tw Cen MT Condensed" panose="020B0606020104020203" pitchFamily="34" charset="0"/>
            </a:endParaRPr>
          </a:p>
        </p:txBody>
      </p:sp>
      <p:pic>
        <p:nvPicPr>
          <p:cNvPr id="95"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193" t="32285" r="55112" b="14795"/>
          <a:stretch/>
        </p:blipFill>
        <p:spPr bwMode="auto">
          <a:xfrm>
            <a:off x="8176511"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6732241"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6804248"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7093561"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677737"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8677737"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7308304"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6804248"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7452320"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7452320"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8389705"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8101673"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8677737"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8460432"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6877537"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876256"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7885649"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8028384"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7525609"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7669625"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4. Overload!</a:t>
            </a: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r>
              <a:rPr lang="en-GB" sz="1600" b="1" i="1" u="sng" dirty="0" smtClean="0">
                <a:latin typeface="Tw Cen MT Condensed" panose="020B0606020104020203" pitchFamily="34" charset="0"/>
              </a:rPr>
              <a:t>To </a:t>
            </a:r>
            <a:r>
              <a:rPr lang="en-GB" sz="1600" b="1" i="1" u="sng" dirty="0">
                <a:latin typeface="Tw Cen MT Condensed" panose="020B0606020104020203" pitchFamily="34" charset="0"/>
              </a:rPr>
              <a:t>start with make sure each group has </a:t>
            </a:r>
            <a:r>
              <a:rPr lang="en-GB" sz="1600" b="1" i="1" u="sng" dirty="0" smtClean="0">
                <a:latin typeface="Tw Cen MT Condensed" panose="020B0606020104020203" pitchFamily="34" charset="0"/>
              </a:rPr>
              <a:t>three</a:t>
            </a:r>
          </a:p>
          <a:p>
            <a:pPr marL="0" indent="0" eaLnBrk="1" hangingPunct="1">
              <a:spcBef>
                <a:spcPct val="0"/>
              </a:spcBef>
              <a:buNone/>
            </a:pPr>
            <a:r>
              <a:rPr lang="en-GB" sz="1600" b="1" i="1" u="sng" dirty="0" smtClean="0">
                <a:latin typeface="Tw Cen MT Condensed" panose="020B0606020104020203" pitchFamily="34" charset="0"/>
              </a:rPr>
              <a:t>attackers </a:t>
            </a:r>
            <a:r>
              <a:rPr lang="en-GB" sz="1600" b="1" i="1" u="sng" dirty="0">
                <a:latin typeface="Tw Cen MT Condensed" panose="020B0606020104020203" pitchFamily="34" charset="0"/>
              </a:rPr>
              <a:t>vs one defender, as the activity </a:t>
            </a:r>
            <a:r>
              <a:rPr lang="en-GB" sz="1600" b="1" i="1" u="sng" dirty="0" smtClean="0">
                <a:latin typeface="Tw Cen MT Condensed" panose="020B0606020104020203" pitchFamily="34" charset="0"/>
              </a:rPr>
              <a:t>develops</a:t>
            </a:r>
          </a:p>
          <a:p>
            <a:pPr marL="0" indent="0" eaLnBrk="1" hangingPunct="1">
              <a:spcBef>
                <a:spcPct val="0"/>
              </a:spcBef>
              <a:buNone/>
            </a:pPr>
            <a:r>
              <a:rPr lang="en-GB" sz="1600" b="1" i="1" u="sng" dirty="0" smtClean="0">
                <a:latin typeface="Tw Cen MT Condensed" panose="020B0606020104020203" pitchFamily="34" charset="0"/>
              </a:rPr>
              <a:t>and </a:t>
            </a:r>
            <a:r>
              <a:rPr lang="en-GB" sz="1600" b="1" i="1" u="sng" dirty="0">
                <a:latin typeface="Tw Cen MT Condensed" panose="020B0606020104020203" pitchFamily="34" charset="0"/>
              </a:rPr>
              <a:t>the children progress this can be adapted </a:t>
            </a:r>
            <a:r>
              <a:rPr lang="en-GB" sz="1600" b="1" i="1" u="sng" dirty="0" smtClean="0">
                <a:latin typeface="Tw Cen MT Condensed" panose="020B0606020104020203" pitchFamily="34" charset="0"/>
              </a:rPr>
              <a:t>to</a:t>
            </a:r>
          </a:p>
          <a:p>
            <a:pPr marL="0" indent="0" eaLnBrk="1" hangingPunct="1">
              <a:spcBef>
                <a:spcPct val="0"/>
              </a:spcBef>
              <a:buNone/>
            </a:pPr>
            <a:r>
              <a:rPr lang="en-GB" sz="1600" b="1" i="1" u="sng" dirty="0" smtClean="0">
                <a:latin typeface="Tw Cen MT Condensed" panose="020B0606020104020203" pitchFamily="34" charset="0"/>
              </a:rPr>
              <a:t>2 </a:t>
            </a:r>
            <a:r>
              <a:rPr lang="en-GB" sz="1600" b="1" i="1" u="sng" dirty="0">
                <a:latin typeface="Tw Cen MT Condensed" panose="020B0606020104020203" pitchFamily="34" charset="0"/>
              </a:rPr>
              <a:t>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117"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Multiply 11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Picture 2" descr="Image result for foot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al Word with Soccer Bal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Boy Soccer Play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87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shoot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2- Lesson </a:t>
            </a:r>
            <a:r>
              <a:rPr lang="en-GB" sz="2400" dirty="0">
                <a:latin typeface="Tw Cen MT Condensed Extra Bold" panose="020B0803020202020204" pitchFamily="34" charset="0"/>
                <a:ea typeface="+mj-ea"/>
                <a:cs typeface="+mj-cs"/>
              </a:rPr>
              <a:t>5</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1"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847207"/>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Passing gates – </a:t>
            </a:r>
            <a:r>
              <a:rPr lang="en-GB" sz="1500" dirty="0" smtClean="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smtClean="0">
                <a:latin typeface="Tw Cen MT Condensed" panose="020B0606020104020203" pitchFamily="34" charset="0"/>
              </a:rPr>
              <a:t>I.e</a:t>
            </a:r>
            <a:r>
              <a:rPr lang="en-GB" sz="1500" dirty="0" smtClean="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smtClean="0">
                <a:latin typeface="Tw Cen MT Condensed" panose="020B0606020104020203" pitchFamily="34" charset="0"/>
              </a:rPr>
              <a:t>Group pairs by ability and differentiate by asking specific pairs (L/A) to only use ‘orange’. L/A to use all 3 colours.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Set a time limit, how many gates can you pass through in 1 minute!? Go!!!!</a:t>
            </a:r>
          </a:p>
          <a:p>
            <a:pPr>
              <a:spcBef>
                <a:spcPct val="0"/>
              </a:spcBef>
            </a:pPr>
            <a:endParaRPr lang="en-GB" sz="1500" u="sng" dirty="0" smtClean="0">
              <a:latin typeface="Tw Cen MT Condensed" panose="020B0606020104020203" pitchFamily="34" charset="0"/>
            </a:endParaRPr>
          </a:p>
          <a:p>
            <a:pPr>
              <a:spcBef>
                <a:spcPct val="0"/>
              </a:spcBef>
            </a:pPr>
            <a:r>
              <a:rPr lang="en-GB" sz="1500" u="sng" dirty="0" smtClean="0">
                <a:latin typeface="Tw Cen MT Condensed" panose="020B0606020104020203" pitchFamily="34" charset="0"/>
              </a:rPr>
              <a:t>3. Shooting (technique) – </a:t>
            </a:r>
            <a:r>
              <a:rPr lang="en-GB" sz="1600" dirty="0" smtClean="0">
                <a:latin typeface="Tw Cen MT Condensed" panose="020B0606020104020203" pitchFamily="34" charset="0"/>
              </a:rPr>
              <a:t>Split class into groups of no more than 4</a:t>
            </a:r>
            <a:r>
              <a:rPr lang="en-GB" altLang="en-US" sz="1600" dirty="0" smtClean="0">
                <a:latin typeface="Tw Cen MT Condensed" panose="020B0606020104020203" pitchFamily="34" charset="0"/>
              </a:rPr>
              <a:t>. </a:t>
            </a:r>
            <a:r>
              <a:rPr lang="en-GB" altLang="en-US" sz="1600" dirty="0">
                <a:latin typeface="Tw Cen MT Condensed" panose="020B0606020104020203" pitchFamily="34" charset="0"/>
              </a:rPr>
              <a:t>Create targets against a </a:t>
            </a:r>
            <a:r>
              <a:rPr lang="en-GB" altLang="en-US" sz="1600" dirty="0" smtClean="0">
                <a:latin typeface="Tw Cen MT Condensed" panose="020B0606020104020203" pitchFamily="34" charset="0"/>
              </a:rPr>
              <a:t>wall/fence</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(see overleaf). </a:t>
            </a:r>
            <a:r>
              <a:rPr lang="en-GB" altLang="en-US" sz="1600" dirty="0">
                <a:latin typeface="Tw Cen MT Condensed" panose="020B0606020104020203" pitchFamily="34" charset="0"/>
              </a:rPr>
              <a:t>Each target represents a number of </a:t>
            </a:r>
            <a:r>
              <a:rPr lang="en-GB" altLang="en-US" sz="1600" dirty="0" smtClean="0">
                <a:latin typeface="Tw Cen MT Condensed" panose="020B0606020104020203" pitchFamily="34" charset="0"/>
              </a:rPr>
              <a:t>points, every time it is a child’s turn – allow them to take 3 shots minimum! This will enable them to attempt to correct errors whilst the movement is still fresh in their muscle memory. </a:t>
            </a:r>
            <a:endParaRPr lang="en-GB" altLang="en-US" sz="1600" dirty="0">
              <a:latin typeface="Tw Cen MT Condensed" panose="020B0606020104020203" pitchFamily="34" charset="0"/>
            </a:endParaRP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r>
              <a:rPr lang="en-GB" altLang="en-US" sz="1600" b="1" i="1" u="sng" dirty="0" smtClean="0">
                <a:latin typeface="Tw Cen MT Condensed" panose="020B0606020104020203" pitchFamily="34" charset="0"/>
              </a:rPr>
              <a:t>.</a:t>
            </a:r>
            <a:endParaRPr lang="en-GB" sz="1500" u="sng" dirty="0" smtClean="0">
              <a:latin typeface="Tw Cen MT Condensed" panose="020B0606020104020203" pitchFamily="34" charset="0"/>
            </a:endParaRPr>
          </a:p>
          <a:p>
            <a:pPr>
              <a:defRPr/>
            </a:pPr>
            <a:r>
              <a:rPr lang="en-GB" sz="1500" u="sng" dirty="0" smtClean="0">
                <a:latin typeface="Tw Cen MT Condensed" panose="020B0606020104020203" pitchFamily="34" charset="0"/>
              </a:rPr>
              <a:t>4. Overload! – </a:t>
            </a:r>
            <a:r>
              <a:rPr lang="en-GB" sz="1500" dirty="0" smtClean="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smtClean="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smtClean="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laces?)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Tree>
    <p:extLst>
      <p:ext uri="{BB962C8B-B14F-4D97-AF65-F5344CB8AC3E}">
        <p14:creationId xmlns:p14="http://schemas.microsoft.com/office/powerpoint/2010/main" val="734184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4471</Words>
  <Application>Microsoft Office PowerPoint</Application>
  <PresentationFormat>On-screen Show (4:3)</PresentationFormat>
  <Paragraphs>326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36</cp:revision>
  <dcterms:created xsi:type="dcterms:W3CDTF">2016-12-02T13:20:59Z</dcterms:created>
  <dcterms:modified xsi:type="dcterms:W3CDTF">2017-03-03T11:58:52Z</dcterms:modified>
</cp:coreProperties>
</file>